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at" ContentType="text/plain"/>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343c84287a7c42f4" Type="http://schemas.microsoft.com/office/2006/relationships/txt" Target="udata/data.dat"/><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2"/>
  </p:sldMasterIdLst>
  <p:notesMasterIdLst>
    <p:notesMasterId r:id="rId4"/>
  </p:notesMasterIdLst>
  <p:sldIdLst>
    <p:sldId id="256" r:id="rId3"/>
  </p:sldIdLst>
  <p:sldSz cx="32918400" cy="21945600"/>
  <p:notesSz cx="6858000" cy="9144000"/>
  <p:defaultTextStyle>
    <a:defPPr>
      <a:defRPr lang="en-US"/>
    </a:defPPr>
    <a:lvl1pPr marL="0" algn="l" defTabSz="1567180" rtl="0" eaLnBrk="1" latinLnBrk="0" hangingPunct="1">
      <a:defRPr sz="6200" kern="1200">
        <a:solidFill>
          <a:schemeClr val="tx1"/>
        </a:solidFill>
        <a:latin typeface="+mn-lt"/>
        <a:ea typeface="+mn-ea"/>
        <a:cs typeface="+mn-cs"/>
      </a:defRPr>
    </a:lvl1pPr>
    <a:lvl2pPr marL="1567180" algn="l" defTabSz="1567180" rtl="0" eaLnBrk="1" latinLnBrk="0" hangingPunct="1">
      <a:defRPr sz="6200" kern="1200">
        <a:solidFill>
          <a:schemeClr val="tx1"/>
        </a:solidFill>
        <a:latin typeface="+mn-lt"/>
        <a:ea typeface="+mn-ea"/>
        <a:cs typeface="+mn-cs"/>
      </a:defRPr>
    </a:lvl2pPr>
    <a:lvl3pPr marL="3134995" algn="l" defTabSz="1567180" rtl="0" eaLnBrk="1" latinLnBrk="0" hangingPunct="1">
      <a:defRPr sz="6200" kern="1200">
        <a:solidFill>
          <a:schemeClr val="tx1"/>
        </a:solidFill>
        <a:latin typeface="+mn-lt"/>
        <a:ea typeface="+mn-ea"/>
        <a:cs typeface="+mn-cs"/>
      </a:defRPr>
    </a:lvl3pPr>
    <a:lvl4pPr marL="4702175" algn="l" defTabSz="1567180" rtl="0" eaLnBrk="1" latinLnBrk="0" hangingPunct="1">
      <a:defRPr sz="6200" kern="1200">
        <a:solidFill>
          <a:schemeClr val="tx1"/>
        </a:solidFill>
        <a:latin typeface="+mn-lt"/>
        <a:ea typeface="+mn-ea"/>
        <a:cs typeface="+mn-cs"/>
      </a:defRPr>
    </a:lvl4pPr>
    <a:lvl5pPr marL="6269355" algn="l" defTabSz="1567180" rtl="0" eaLnBrk="1" latinLnBrk="0" hangingPunct="1">
      <a:defRPr sz="6200" kern="1200">
        <a:solidFill>
          <a:schemeClr val="tx1"/>
        </a:solidFill>
        <a:latin typeface="+mn-lt"/>
        <a:ea typeface="+mn-ea"/>
        <a:cs typeface="+mn-cs"/>
      </a:defRPr>
    </a:lvl5pPr>
    <a:lvl6pPr marL="7836535" algn="l" defTabSz="1567180" rtl="0" eaLnBrk="1" latinLnBrk="0" hangingPunct="1">
      <a:defRPr sz="6200" kern="1200">
        <a:solidFill>
          <a:schemeClr val="tx1"/>
        </a:solidFill>
        <a:latin typeface="+mn-lt"/>
        <a:ea typeface="+mn-ea"/>
        <a:cs typeface="+mn-cs"/>
      </a:defRPr>
    </a:lvl6pPr>
    <a:lvl7pPr marL="9404350" algn="l" defTabSz="1567180" rtl="0" eaLnBrk="1" latinLnBrk="0" hangingPunct="1">
      <a:defRPr sz="6200" kern="1200">
        <a:solidFill>
          <a:schemeClr val="tx1"/>
        </a:solidFill>
        <a:latin typeface="+mn-lt"/>
        <a:ea typeface="+mn-ea"/>
        <a:cs typeface="+mn-cs"/>
      </a:defRPr>
    </a:lvl7pPr>
    <a:lvl8pPr marL="10971530" algn="l" defTabSz="1567180" rtl="0" eaLnBrk="1" latinLnBrk="0" hangingPunct="1">
      <a:defRPr sz="6200" kern="1200">
        <a:solidFill>
          <a:schemeClr val="tx1"/>
        </a:solidFill>
        <a:latin typeface="+mn-lt"/>
        <a:ea typeface="+mn-ea"/>
        <a:cs typeface="+mn-cs"/>
      </a:defRPr>
    </a:lvl8pPr>
    <a:lvl9pPr marL="12538710" algn="l" defTabSz="1567180" rtl="0" eaLnBrk="1" latinLnBrk="0" hangingPunct="1">
      <a:defRPr sz="6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6">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1AEE3"/>
    <a:srgbClr val="46464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772" autoAdjust="0"/>
  </p:normalViewPr>
  <p:slideViewPr>
    <p:cSldViewPr snapToGrid="0" snapToObjects="1">
      <p:cViewPr varScale="1">
        <p:scale>
          <a:sx n="40" d="100"/>
          <a:sy n="40" d="100"/>
        </p:scale>
        <p:origin x="1651" y="29"/>
      </p:cViewPr>
      <p:guideLst>
        <p:guide orient="horz" pos="6916"/>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E6686-6FC2-374E-A6E4-52D77E695E66}" type="datetimeFigureOut">
              <a:rPr lang="en-US" smtClean="0"/>
              <a:t>10/20/2020</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EE193E-7EA1-6A45-835E-9BB6C20E97B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391795" rtl="0" eaLnBrk="1" latinLnBrk="0" hangingPunct="1">
      <a:defRPr sz="1000" kern="1200">
        <a:solidFill>
          <a:schemeClr val="tx1"/>
        </a:solidFill>
        <a:latin typeface="+mn-lt"/>
        <a:ea typeface="+mn-ea"/>
        <a:cs typeface="+mn-cs"/>
      </a:defRPr>
    </a:lvl1pPr>
    <a:lvl2pPr marL="391795" algn="l" defTabSz="391795" rtl="0" eaLnBrk="1" latinLnBrk="0" hangingPunct="1">
      <a:defRPr sz="1000" kern="1200">
        <a:solidFill>
          <a:schemeClr val="tx1"/>
        </a:solidFill>
        <a:latin typeface="+mn-lt"/>
        <a:ea typeface="+mn-ea"/>
        <a:cs typeface="+mn-cs"/>
      </a:defRPr>
    </a:lvl2pPr>
    <a:lvl3pPr marL="783590" algn="l" defTabSz="391795" rtl="0" eaLnBrk="1" latinLnBrk="0" hangingPunct="1">
      <a:defRPr sz="1000" kern="1200">
        <a:solidFill>
          <a:schemeClr val="tx1"/>
        </a:solidFill>
        <a:latin typeface="+mn-lt"/>
        <a:ea typeface="+mn-ea"/>
        <a:cs typeface="+mn-cs"/>
      </a:defRPr>
    </a:lvl3pPr>
    <a:lvl4pPr marL="1175385" algn="l" defTabSz="391795" rtl="0" eaLnBrk="1" latinLnBrk="0" hangingPunct="1">
      <a:defRPr sz="1000" kern="1200">
        <a:solidFill>
          <a:schemeClr val="tx1"/>
        </a:solidFill>
        <a:latin typeface="+mn-lt"/>
        <a:ea typeface="+mn-ea"/>
        <a:cs typeface="+mn-cs"/>
      </a:defRPr>
    </a:lvl4pPr>
    <a:lvl5pPr marL="1567180" algn="l" defTabSz="391795" rtl="0" eaLnBrk="1" latinLnBrk="0" hangingPunct="1">
      <a:defRPr sz="1000" kern="1200">
        <a:solidFill>
          <a:schemeClr val="tx1"/>
        </a:solidFill>
        <a:latin typeface="+mn-lt"/>
        <a:ea typeface="+mn-ea"/>
        <a:cs typeface="+mn-cs"/>
      </a:defRPr>
    </a:lvl5pPr>
    <a:lvl6pPr marL="1959610" algn="l" defTabSz="391795" rtl="0" eaLnBrk="1" latinLnBrk="0" hangingPunct="1">
      <a:defRPr sz="1000" kern="1200">
        <a:solidFill>
          <a:schemeClr val="tx1"/>
        </a:solidFill>
        <a:latin typeface="+mn-lt"/>
        <a:ea typeface="+mn-ea"/>
        <a:cs typeface="+mn-cs"/>
      </a:defRPr>
    </a:lvl6pPr>
    <a:lvl7pPr marL="2351405" algn="l" defTabSz="391795" rtl="0" eaLnBrk="1" latinLnBrk="0" hangingPunct="1">
      <a:defRPr sz="1000" kern="1200">
        <a:solidFill>
          <a:schemeClr val="tx1"/>
        </a:solidFill>
        <a:latin typeface="+mn-lt"/>
        <a:ea typeface="+mn-ea"/>
        <a:cs typeface="+mn-cs"/>
      </a:defRPr>
    </a:lvl7pPr>
    <a:lvl8pPr marL="2743200" algn="l" defTabSz="391795" rtl="0" eaLnBrk="1" latinLnBrk="0" hangingPunct="1">
      <a:defRPr sz="1000" kern="1200">
        <a:solidFill>
          <a:schemeClr val="tx1"/>
        </a:solidFill>
        <a:latin typeface="+mn-lt"/>
        <a:ea typeface="+mn-ea"/>
        <a:cs typeface="+mn-cs"/>
      </a:defRPr>
    </a:lvl8pPr>
    <a:lvl9pPr marL="3134995" algn="l" defTabSz="391795"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180" indent="0" algn="ctr">
              <a:buNone/>
              <a:defRPr>
                <a:solidFill>
                  <a:schemeClr val="tx1">
                    <a:tint val="75000"/>
                  </a:schemeClr>
                </a:solidFill>
              </a:defRPr>
            </a:lvl2pPr>
            <a:lvl3pPr marL="3134995" indent="0" algn="ctr">
              <a:buNone/>
              <a:defRPr>
                <a:solidFill>
                  <a:schemeClr val="tx1">
                    <a:tint val="75000"/>
                  </a:schemeClr>
                </a:solidFill>
              </a:defRPr>
            </a:lvl3pPr>
            <a:lvl4pPr marL="4702175" indent="0" algn="ctr">
              <a:buNone/>
              <a:defRPr>
                <a:solidFill>
                  <a:schemeClr val="tx1">
                    <a:tint val="75000"/>
                  </a:schemeClr>
                </a:solidFill>
              </a:defRPr>
            </a:lvl4pPr>
            <a:lvl5pPr marL="6269355" indent="0" algn="ctr">
              <a:buNone/>
              <a:defRPr>
                <a:solidFill>
                  <a:schemeClr val="tx1">
                    <a:tint val="75000"/>
                  </a:schemeClr>
                </a:solidFill>
              </a:defRPr>
            </a:lvl5pPr>
            <a:lvl6pPr marL="7836535" indent="0" algn="ctr">
              <a:buNone/>
              <a:defRPr>
                <a:solidFill>
                  <a:schemeClr val="tx1">
                    <a:tint val="75000"/>
                  </a:schemeClr>
                </a:solidFill>
              </a:defRPr>
            </a:lvl6pPr>
            <a:lvl7pPr marL="9404350" indent="0" algn="ctr">
              <a:buNone/>
              <a:defRPr>
                <a:solidFill>
                  <a:schemeClr val="tx1">
                    <a:tint val="75000"/>
                  </a:schemeClr>
                </a:solidFill>
              </a:defRPr>
            </a:lvl7pPr>
            <a:lvl8pPr marL="10971530" indent="0" algn="ctr">
              <a:buNone/>
              <a:defRPr>
                <a:solidFill>
                  <a:schemeClr val="tx1">
                    <a:tint val="75000"/>
                  </a:schemeClr>
                </a:solidFill>
              </a:defRPr>
            </a:lvl8pPr>
            <a:lvl9pPr marL="1253871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66FA61-91D0-834E-B0DF-8EC78DCF7DDB}"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89661-348A-674B-9C63-8ABBFB81B98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6FA61-91D0-834E-B0DF-8EC78DCF7DDB}"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89661-348A-674B-9C63-8ABBFB81B9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1" y="2814321"/>
            <a:ext cx="26660477"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60" y="2814321"/>
            <a:ext cx="79444213"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6FA61-91D0-834E-B0DF-8EC78DCF7DDB}"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89661-348A-674B-9C63-8ABBFB81B98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6FA61-91D0-834E-B0DF-8EC78DCF7DDB}"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89661-348A-674B-9C63-8ABBFB81B9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4102082"/>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9301483"/>
            <a:ext cx="27980640" cy="4800598"/>
          </a:xfrm>
        </p:spPr>
        <p:txBody>
          <a:bodyPr anchor="b"/>
          <a:lstStyle>
            <a:lvl1pPr marL="0" indent="0">
              <a:buNone/>
              <a:defRPr sz="6900">
                <a:solidFill>
                  <a:schemeClr val="tx1">
                    <a:tint val="75000"/>
                  </a:schemeClr>
                </a:solidFill>
              </a:defRPr>
            </a:lvl1pPr>
            <a:lvl2pPr marL="1567180" indent="0">
              <a:buNone/>
              <a:defRPr sz="6200">
                <a:solidFill>
                  <a:schemeClr val="tx1">
                    <a:tint val="75000"/>
                  </a:schemeClr>
                </a:solidFill>
              </a:defRPr>
            </a:lvl2pPr>
            <a:lvl3pPr marL="3134995" indent="0">
              <a:buNone/>
              <a:defRPr sz="5500">
                <a:solidFill>
                  <a:schemeClr val="tx1">
                    <a:tint val="75000"/>
                  </a:schemeClr>
                </a:solidFill>
              </a:defRPr>
            </a:lvl3pPr>
            <a:lvl4pPr marL="4702175" indent="0">
              <a:buNone/>
              <a:defRPr sz="4800">
                <a:solidFill>
                  <a:schemeClr val="tx1">
                    <a:tint val="75000"/>
                  </a:schemeClr>
                </a:solidFill>
              </a:defRPr>
            </a:lvl4pPr>
            <a:lvl5pPr marL="6269355" indent="0">
              <a:buNone/>
              <a:defRPr sz="4800">
                <a:solidFill>
                  <a:schemeClr val="tx1">
                    <a:tint val="75000"/>
                  </a:schemeClr>
                </a:solidFill>
              </a:defRPr>
            </a:lvl5pPr>
            <a:lvl6pPr marL="7836535" indent="0">
              <a:buNone/>
              <a:defRPr sz="4800">
                <a:solidFill>
                  <a:schemeClr val="tx1">
                    <a:tint val="75000"/>
                  </a:schemeClr>
                </a:solidFill>
              </a:defRPr>
            </a:lvl6pPr>
            <a:lvl7pPr marL="9404350" indent="0">
              <a:buNone/>
              <a:defRPr sz="4800">
                <a:solidFill>
                  <a:schemeClr val="tx1">
                    <a:tint val="75000"/>
                  </a:schemeClr>
                </a:solidFill>
              </a:defRPr>
            </a:lvl7pPr>
            <a:lvl8pPr marL="10971530" indent="0">
              <a:buNone/>
              <a:defRPr sz="4800">
                <a:solidFill>
                  <a:schemeClr val="tx1">
                    <a:tint val="75000"/>
                  </a:schemeClr>
                </a:solidFill>
              </a:defRPr>
            </a:lvl8pPr>
            <a:lvl9pPr marL="12538710"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66FA61-91D0-834E-B0DF-8EC78DCF7DDB}"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89661-348A-674B-9C63-8ABBFB81B98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8" y="16388081"/>
            <a:ext cx="53052343"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3" y="16388081"/>
            <a:ext cx="53052347" cy="46344842"/>
          </a:xfrm>
        </p:spPr>
        <p:txBody>
          <a:bodyPr/>
          <a:lstStyle>
            <a:lvl1pPr>
              <a:defRPr sz="9600"/>
            </a:lvl1pPr>
            <a:lvl2pPr>
              <a:defRPr sz="8200"/>
            </a:lvl2pPr>
            <a:lvl3pPr>
              <a:defRPr sz="69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66FA61-91D0-834E-B0DF-8EC78DCF7DDB}"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89661-348A-674B-9C63-8ABBFB81B98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78842"/>
            <a:ext cx="2962656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4912362"/>
            <a:ext cx="14544677" cy="2047238"/>
          </a:xfrm>
        </p:spPr>
        <p:txBody>
          <a:bodyPr anchor="b"/>
          <a:lstStyle>
            <a:lvl1pPr marL="0" indent="0">
              <a:buNone/>
              <a:defRPr sz="8200" b="1"/>
            </a:lvl1pPr>
            <a:lvl2pPr marL="1567180" indent="0">
              <a:buNone/>
              <a:defRPr sz="6900" b="1"/>
            </a:lvl2pPr>
            <a:lvl3pPr marL="3134995" indent="0">
              <a:buNone/>
              <a:defRPr sz="6200" b="1"/>
            </a:lvl3pPr>
            <a:lvl4pPr marL="4702175" indent="0">
              <a:buNone/>
              <a:defRPr sz="5500" b="1"/>
            </a:lvl4pPr>
            <a:lvl5pPr marL="6269355" indent="0">
              <a:buNone/>
              <a:defRPr sz="5500" b="1"/>
            </a:lvl5pPr>
            <a:lvl6pPr marL="7836535" indent="0">
              <a:buNone/>
              <a:defRPr sz="5500" b="1"/>
            </a:lvl6pPr>
            <a:lvl7pPr marL="9404350" indent="0">
              <a:buNone/>
              <a:defRPr sz="5500" b="1"/>
            </a:lvl7pPr>
            <a:lvl8pPr marL="10971530" indent="0">
              <a:buNone/>
              <a:defRPr sz="5500" b="1"/>
            </a:lvl8pPr>
            <a:lvl9pPr marL="12538710"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1645921" y="6959601"/>
            <a:ext cx="14544677"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2"/>
            <a:ext cx="14550390" cy="2047238"/>
          </a:xfrm>
        </p:spPr>
        <p:txBody>
          <a:bodyPr anchor="b"/>
          <a:lstStyle>
            <a:lvl1pPr marL="0" indent="0">
              <a:buNone/>
              <a:defRPr sz="8200" b="1"/>
            </a:lvl1pPr>
            <a:lvl2pPr marL="1567180" indent="0">
              <a:buNone/>
              <a:defRPr sz="6900" b="1"/>
            </a:lvl2pPr>
            <a:lvl3pPr marL="3134995" indent="0">
              <a:buNone/>
              <a:defRPr sz="6200" b="1"/>
            </a:lvl3pPr>
            <a:lvl4pPr marL="4702175" indent="0">
              <a:buNone/>
              <a:defRPr sz="5500" b="1"/>
            </a:lvl4pPr>
            <a:lvl5pPr marL="6269355" indent="0">
              <a:buNone/>
              <a:defRPr sz="5500" b="1"/>
            </a:lvl5pPr>
            <a:lvl6pPr marL="7836535" indent="0">
              <a:buNone/>
              <a:defRPr sz="5500" b="1"/>
            </a:lvl6pPr>
            <a:lvl7pPr marL="9404350" indent="0">
              <a:buNone/>
              <a:defRPr sz="5500" b="1"/>
            </a:lvl7pPr>
            <a:lvl8pPr marL="10971530" indent="0">
              <a:buNone/>
              <a:defRPr sz="5500" b="1"/>
            </a:lvl8pPr>
            <a:lvl9pPr marL="12538710"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16722092" y="6959601"/>
            <a:ext cx="14550390" cy="12644122"/>
          </a:xfrm>
        </p:spPr>
        <p:txBody>
          <a:bodyPr/>
          <a:lstStyle>
            <a:lvl1pPr>
              <a:defRPr sz="8200"/>
            </a:lvl1pPr>
            <a:lvl2pPr>
              <a:defRPr sz="6900"/>
            </a:lvl2pPr>
            <a:lvl3pPr>
              <a:defRPr sz="62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66FA61-91D0-834E-B0DF-8EC78DCF7DDB}"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289661-348A-674B-9C63-8ABBFB81B9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66FA61-91D0-834E-B0DF-8EC78DCF7DDB}"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289661-348A-674B-9C63-8ABBFB81B9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6FA61-91D0-834E-B0DF-8EC78DCF7DDB}"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289661-348A-674B-9C63-8ABBFB81B9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3"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1"/>
            <a:ext cx="18402300" cy="18729962"/>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3" y="4592321"/>
            <a:ext cx="10829927" cy="15011402"/>
          </a:xfrm>
        </p:spPr>
        <p:txBody>
          <a:bodyPr/>
          <a:lstStyle>
            <a:lvl1pPr marL="0" indent="0">
              <a:buNone/>
              <a:defRPr sz="4800"/>
            </a:lvl1pPr>
            <a:lvl2pPr marL="1567180" indent="0">
              <a:buNone/>
              <a:defRPr sz="4100"/>
            </a:lvl2pPr>
            <a:lvl3pPr marL="3134995" indent="0">
              <a:buNone/>
              <a:defRPr sz="3400"/>
            </a:lvl3pPr>
            <a:lvl4pPr marL="4702175" indent="0">
              <a:buNone/>
              <a:defRPr sz="3100"/>
            </a:lvl4pPr>
            <a:lvl5pPr marL="6269355" indent="0">
              <a:buNone/>
              <a:defRPr sz="3100"/>
            </a:lvl5pPr>
            <a:lvl6pPr marL="7836535" indent="0">
              <a:buNone/>
              <a:defRPr sz="3100"/>
            </a:lvl6pPr>
            <a:lvl7pPr marL="9404350" indent="0">
              <a:buNone/>
              <a:defRPr sz="3100"/>
            </a:lvl7pPr>
            <a:lvl8pPr marL="10971530" indent="0">
              <a:buNone/>
              <a:defRPr sz="3100"/>
            </a:lvl8pPr>
            <a:lvl9pPr marL="12538710"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6FA61-91D0-834E-B0DF-8EC78DCF7DDB}"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89661-348A-674B-9C63-8ABBFB81B98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1"/>
            <a:ext cx="19751040" cy="1813562"/>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180" indent="0">
              <a:buNone/>
              <a:defRPr sz="9600"/>
            </a:lvl2pPr>
            <a:lvl3pPr marL="3134995" indent="0">
              <a:buNone/>
              <a:defRPr sz="8200"/>
            </a:lvl3pPr>
            <a:lvl4pPr marL="4702175" indent="0">
              <a:buNone/>
              <a:defRPr sz="6900"/>
            </a:lvl4pPr>
            <a:lvl5pPr marL="6269355" indent="0">
              <a:buNone/>
              <a:defRPr sz="6900"/>
            </a:lvl5pPr>
            <a:lvl6pPr marL="7836535" indent="0">
              <a:buNone/>
              <a:defRPr sz="6900"/>
            </a:lvl6pPr>
            <a:lvl7pPr marL="9404350" indent="0">
              <a:buNone/>
              <a:defRPr sz="6900"/>
            </a:lvl7pPr>
            <a:lvl8pPr marL="10971530" indent="0">
              <a:buNone/>
              <a:defRPr sz="6900"/>
            </a:lvl8pPr>
            <a:lvl9pPr marL="12538710" indent="0">
              <a:buNone/>
              <a:defRPr sz="6900"/>
            </a:lvl9pPr>
          </a:lstStyle>
          <a:p>
            <a:endParaRPr lang="en-US"/>
          </a:p>
        </p:txBody>
      </p:sp>
      <p:sp>
        <p:nvSpPr>
          <p:cNvPr id="4" name="Text Placeholder 3"/>
          <p:cNvSpPr>
            <a:spLocks noGrp="1"/>
          </p:cNvSpPr>
          <p:nvPr>
            <p:ph type="body" sz="half" idx="2"/>
          </p:nvPr>
        </p:nvSpPr>
        <p:spPr>
          <a:xfrm>
            <a:off x="6452237" y="17175482"/>
            <a:ext cx="19751040" cy="2575558"/>
          </a:xfrm>
        </p:spPr>
        <p:txBody>
          <a:bodyPr/>
          <a:lstStyle>
            <a:lvl1pPr marL="0" indent="0">
              <a:buNone/>
              <a:defRPr sz="4800"/>
            </a:lvl1pPr>
            <a:lvl2pPr marL="1567180" indent="0">
              <a:buNone/>
              <a:defRPr sz="4100"/>
            </a:lvl2pPr>
            <a:lvl3pPr marL="3134995" indent="0">
              <a:buNone/>
              <a:defRPr sz="3400"/>
            </a:lvl3pPr>
            <a:lvl4pPr marL="4702175" indent="0">
              <a:buNone/>
              <a:defRPr sz="3100"/>
            </a:lvl4pPr>
            <a:lvl5pPr marL="6269355" indent="0">
              <a:buNone/>
              <a:defRPr sz="3100"/>
            </a:lvl5pPr>
            <a:lvl6pPr marL="7836535" indent="0">
              <a:buNone/>
              <a:defRPr sz="3100"/>
            </a:lvl6pPr>
            <a:lvl7pPr marL="9404350" indent="0">
              <a:buNone/>
              <a:defRPr sz="3100"/>
            </a:lvl7pPr>
            <a:lvl8pPr marL="10971530" indent="0">
              <a:buNone/>
              <a:defRPr sz="3100"/>
            </a:lvl8pPr>
            <a:lvl9pPr marL="12538710"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66FA61-91D0-834E-B0DF-8EC78DCF7DDB}"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89661-348A-674B-9C63-8ABBFB81B9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68" tIns="156734" rIns="313468" bIns="15673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1"/>
            <a:ext cx="29626560" cy="14483082"/>
          </a:xfrm>
          <a:prstGeom prst="rect">
            <a:avLst/>
          </a:prstGeom>
        </p:spPr>
        <p:txBody>
          <a:bodyPr vert="horz" lIns="313468" tIns="156734" rIns="313468" bIns="15673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68" tIns="156734" rIns="313468" bIns="156734" rtlCol="0" anchor="ctr"/>
          <a:lstStyle>
            <a:lvl1pPr algn="l">
              <a:defRPr sz="4100">
                <a:solidFill>
                  <a:schemeClr val="tx1">
                    <a:tint val="75000"/>
                  </a:schemeClr>
                </a:solidFill>
              </a:defRPr>
            </a:lvl1pPr>
          </a:lstStyle>
          <a:p>
            <a:fld id="{A866FA61-91D0-834E-B0DF-8EC78DCF7DDB}" type="datetimeFigureOut">
              <a:rPr lang="en-US" smtClean="0"/>
              <a:t>10/20/2020</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68" tIns="156734" rIns="313468" bIns="156734"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68" tIns="156734" rIns="313468" bIns="156734" rtlCol="0" anchor="ctr"/>
          <a:lstStyle>
            <a:lvl1pPr algn="r">
              <a:defRPr sz="4100">
                <a:solidFill>
                  <a:schemeClr val="tx1">
                    <a:tint val="75000"/>
                  </a:schemeClr>
                </a:solidFill>
              </a:defRPr>
            </a:lvl1pPr>
          </a:lstStyle>
          <a:p>
            <a:fld id="{22289661-348A-674B-9C63-8ABBFB81B9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180" rtl="0" eaLnBrk="1" latinLnBrk="0" hangingPunct="1">
        <a:spcBef>
          <a:spcPct val="0"/>
        </a:spcBef>
        <a:buNone/>
        <a:defRPr sz="15100" kern="1200">
          <a:solidFill>
            <a:schemeClr val="tx1"/>
          </a:solidFill>
          <a:latin typeface="+mj-lt"/>
          <a:ea typeface="+mj-ea"/>
          <a:cs typeface="+mj-cs"/>
        </a:defRPr>
      </a:lvl1pPr>
    </p:titleStyle>
    <p:bodyStyle>
      <a:lvl1pPr marL="1175385" indent="-1175385" algn="l" defTabSz="1567180" rtl="0" eaLnBrk="1" latinLnBrk="0" hangingPunct="1">
        <a:spcBef>
          <a:spcPct val="20000"/>
        </a:spcBef>
        <a:buFont typeface="Arial" panose="020B0604020202090204"/>
        <a:buChar char="•"/>
        <a:defRPr sz="11000" kern="1200">
          <a:solidFill>
            <a:schemeClr val="tx1"/>
          </a:solidFill>
          <a:latin typeface="+mn-lt"/>
          <a:ea typeface="+mn-ea"/>
          <a:cs typeface="+mn-cs"/>
        </a:defRPr>
      </a:lvl1pPr>
      <a:lvl2pPr marL="2546985" indent="-979805" algn="l" defTabSz="1567180" rtl="0" eaLnBrk="1" latinLnBrk="0" hangingPunct="1">
        <a:spcBef>
          <a:spcPct val="20000"/>
        </a:spcBef>
        <a:buFont typeface="Arial" panose="020B0604020202090204"/>
        <a:buChar char="–"/>
        <a:defRPr sz="9600" kern="1200">
          <a:solidFill>
            <a:schemeClr val="tx1"/>
          </a:solidFill>
          <a:latin typeface="+mn-lt"/>
          <a:ea typeface="+mn-ea"/>
          <a:cs typeface="+mn-cs"/>
        </a:defRPr>
      </a:lvl2pPr>
      <a:lvl3pPr marL="3918585" indent="-783590" algn="l" defTabSz="1567180" rtl="0" eaLnBrk="1" latinLnBrk="0" hangingPunct="1">
        <a:spcBef>
          <a:spcPct val="20000"/>
        </a:spcBef>
        <a:buFont typeface="Arial" panose="020B0604020202090204"/>
        <a:buChar char="•"/>
        <a:defRPr sz="8200" kern="1200">
          <a:solidFill>
            <a:schemeClr val="tx1"/>
          </a:solidFill>
          <a:latin typeface="+mn-lt"/>
          <a:ea typeface="+mn-ea"/>
          <a:cs typeface="+mn-cs"/>
        </a:defRPr>
      </a:lvl3pPr>
      <a:lvl4pPr marL="5485765" indent="-783590" algn="l" defTabSz="1567180" rtl="0" eaLnBrk="1" latinLnBrk="0" hangingPunct="1">
        <a:spcBef>
          <a:spcPct val="20000"/>
        </a:spcBef>
        <a:buFont typeface="Arial" panose="020B0604020202090204"/>
        <a:buChar char="–"/>
        <a:defRPr sz="6900" kern="1200">
          <a:solidFill>
            <a:schemeClr val="tx1"/>
          </a:solidFill>
          <a:latin typeface="+mn-lt"/>
          <a:ea typeface="+mn-ea"/>
          <a:cs typeface="+mn-cs"/>
        </a:defRPr>
      </a:lvl4pPr>
      <a:lvl5pPr marL="7052945" indent="-783590" algn="l" defTabSz="1567180" rtl="0" eaLnBrk="1" latinLnBrk="0" hangingPunct="1">
        <a:spcBef>
          <a:spcPct val="20000"/>
        </a:spcBef>
        <a:buFont typeface="Arial" panose="020B0604020202090204"/>
        <a:buChar char="»"/>
        <a:defRPr sz="6900" kern="1200">
          <a:solidFill>
            <a:schemeClr val="tx1"/>
          </a:solidFill>
          <a:latin typeface="+mn-lt"/>
          <a:ea typeface="+mn-ea"/>
          <a:cs typeface="+mn-cs"/>
        </a:defRPr>
      </a:lvl5pPr>
      <a:lvl6pPr marL="8620125" indent="-783590" algn="l" defTabSz="1567180" rtl="0" eaLnBrk="1" latinLnBrk="0" hangingPunct="1">
        <a:spcBef>
          <a:spcPct val="20000"/>
        </a:spcBef>
        <a:buFont typeface="Arial" panose="020B0604020202090204"/>
        <a:buChar char="•"/>
        <a:defRPr sz="6900" kern="1200">
          <a:solidFill>
            <a:schemeClr val="tx1"/>
          </a:solidFill>
          <a:latin typeface="+mn-lt"/>
          <a:ea typeface="+mn-ea"/>
          <a:cs typeface="+mn-cs"/>
        </a:defRPr>
      </a:lvl6pPr>
      <a:lvl7pPr marL="10187940" indent="-783590" algn="l" defTabSz="1567180" rtl="0" eaLnBrk="1" latinLnBrk="0" hangingPunct="1">
        <a:spcBef>
          <a:spcPct val="20000"/>
        </a:spcBef>
        <a:buFont typeface="Arial" panose="020B0604020202090204"/>
        <a:buChar char="•"/>
        <a:defRPr sz="6900" kern="1200">
          <a:solidFill>
            <a:schemeClr val="tx1"/>
          </a:solidFill>
          <a:latin typeface="+mn-lt"/>
          <a:ea typeface="+mn-ea"/>
          <a:cs typeface="+mn-cs"/>
        </a:defRPr>
      </a:lvl7pPr>
      <a:lvl8pPr marL="11755120" indent="-783590" algn="l" defTabSz="1567180" rtl="0" eaLnBrk="1" latinLnBrk="0" hangingPunct="1">
        <a:spcBef>
          <a:spcPct val="20000"/>
        </a:spcBef>
        <a:buFont typeface="Arial" panose="020B0604020202090204"/>
        <a:buChar char="•"/>
        <a:defRPr sz="6900" kern="1200">
          <a:solidFill>
            <a:schemeClr val="tx1"/>
          </a:solidFill>
          <a:latin typeface="+mn-lt"/>
          <a:ea typeface="+mn-ea"/>
          <a:cs typeface="+mn-cs"/>
        </a:defRPr>
      </a:lvl8pPr>
      <a:lvl9pPr marL="13322300" indent="-783590" algn="l" defTabSz="1567180" rtl="0" eaLnBrk="1" latinLnBrk="0" hangingPunct="1">
        <a:spcBef>
          <a:spcPct val="20000"/>
        </a:spcBef>
        <a:buFont typeface="Arial" panose="020B0604020202090204"/>
        <a:buChar char="•"/>
        <a:defRPr sz="6900" kern="1200">
          <a:solidFill>
            <a:schemeClr val="tx1"/>
          </a:solidFill>
          <a:latin typeface="+mn-lt"/>
          <a:ea typeface="+mn-ea"/>
          <a:cs typeface="+mn-cs"/>
        </a:defRPr>
      </a:lvl9pPr>
    </p:bodyStyle>
    <p:otherStyle>
      <a:defPPr>
        <a:defRPr lang="en-US"/>
      </a:defPPr>
      <a:lvl1pPr marL="0" algn="l" defTabSz="1567180" rtl="0" eaLnBrk="1" latinLnBrk="0" hangingPunct="1">
        <a:defRPr sz="6200" kern="1200">
          <a:solidFill>
            <a:schemeClr val="tx1"/>
          </a:solidFill>
          <a:latin typeface="+mn-lt"/>
          <a:ea typeface="+mn-ea"/>
          <a:cs typeface="+mn-cs"/>
        </a:defRPr>
      </a:lvl1pPr>
      <a:lvl2pPr marL="1567180" algn="l" defTabSz="1567180" rtl="0" eaLnBrk="1" latinLnBrk="0" hangingPunct="1">
        <a:defRPr sz="6200" kern="1200">
          <a:solidFill>
            <a:schemeClr val="tx1"/>
          </a:solidFill>
          <a:latin typeface="+mn-lt"/>
          <a:ea typeface="+mn-ea"/>
          <a:cs typeface="+mn-cs"/>
        </a:defRPr>
      </a:lvl2pPr>
      <a:lvl3pPr marL="3134995" algn="l" defTabSz="1567180" rtl="0" eaLnBrk="1" latinLnBrk="0" hangingPunct="1">
        <a:defRPr sz="6200" kern="1200">
          <a:solidFill>
            <a:schemeClr val="tx1"/>
          </a:solidFill>
          <a:latin typeface="+mn-lt"/>
          <a:ea typeface="+mn-ea"/>
          <a:cs typeface="+mn-cs"/>
        </a:defRPr>
      </a:lvl3pPr>
      <a:lvl4pPr marL="4702175" algn="l" defTabSz="1567180" rtl="0" eaLnBrk="1" latinLnBrk="0" hangingPunct="1">
        <a:defRPr sz="6200" kern="1200">
          <a:solidFill>
            <a:schemeClr val="tx1"/>
          </a:solidFill>
          <a:latin typeface="+mn-lt"/>
          <a:ea typeface="+mn-ea"/>
          <a:cs typeface="+mn-cs"/>
        </a:defRPr>
      </a:lvl4pPr>
      <a:lvl5pPr marL="6269355" algn="l" defTabSz="1567180" rtl="0" eaLnBrk="1" latinLnBrk="0" hangingPunct="1">
        <a:defRPr sz="6200" kern="1200">
          <a:solidFill>
            <a:schemeClr val="tx1"/>
          </a:solidFill>
          <a:latin typeface="+mn-lt"/>
          <a:ea typeface="+mn-ea"/>
          <a:cs typeface="+mn-cs"/>
        </a:defRPr>
      </a:lvl5pPr>
      <a:lvl6pPr marL="7836535" algn="l" defTabSz="1567180" rtl="0" eaLnBrk="1" latinLnBrk="0" hangingPunct="1">
        <a:defRPr sz="6200" kern="1200">
          <a:solidFill>
            <a:schemeClr val="tx1"/>
          </a:solidFill>
          <a:latin typeface="+mn-lt"/>
          <a:ea typeface="+mn-ea"/>
          <a:cs typeface="+mn-cs"/>
        </a:defRPr>
      </a:lvl6pPr>
      <a:lvl7pPr marL="9404350" algn="l" defTabSz="1567180" rtl="0" eaLnBrk="1" latinLnBrk="0" hangingPunct="1">
        <a:defRPr sz="6200" kern="1200">
          <a:solidFill>
            <a:schemeClr val="tx1"/>
          </a:solidFill>
          <a:latin typeface="+mn-lt"/>
          <a:ea typeface="+mn-ea"/>
          <a:cs typeface="+mn-cs"/>
        </a:defRPr>
      </a:lvl7pPr>
      <a:lvl8pPr marL="10971530" algn="l" defTabSz="1567180" rtl="0" eaLnBrk="1" latinLnBrk="0" hangingPunct="1">
        <a:defRPr sz="6200" kern="1200">
          <a:solidFill>
            <a:schemeClr val="tx1"/>
          </a:solidFill>
          <a:latin typeface="+mn-lt"/>
          <a:ea typeface="+mn-ea"/>
          <a:cs typeface="+mn-cs"/>
        </a:defRPr>
      </a:lvl8pPr>
      <a:lvl9pPr marL="12538710" algn="l" defTabSz="1567180" rtl="0" eaLnBrk="1" latinLnBrk="0" hangingPunct="1">
        <a:defRPr sz="6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1178" y="2134719"/>
            <a:ext cx="10970057" cy="742511"/>
          </a:xfrm>
          <a:prstGeom prst="rect">
            <a:avLst/>
          </a:prstGeom>
          <a:solidFill>
            <a:srgbClr val="990000"/>
          </a:solidFill>
          <a:ln>
            <a:solidFill>
              <a:srgbClr val="464646"/>
            </a:solidFill>
          </a:ln>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altLang="zh-CN" sz="3800" dirty="0" smtClean="0">
                <a:latin typeface="Verdana" panose="020B0604030504040204"/>
                <a:cs typeface="Verdana" panose="020B0604030504040204"/>
              </a:rPr>
              <a:t>Motivation</a:t>
            </a:r>
            <a:endParaRPr lang="en-US" sz="3800" dirty="0">
              <a:latin typeface="Verdana" panose="020B0604030504040204"/>
              <a:cs typeface="Verdana" panose="020B0604030504040204"/>
            </a:endParaRPr>
          </a:p>
        </p:txBody>
      </p:sp>
      <p:sp>
        <p:nvSpPr>
          <p:cNvPr id="96" name="Rectangle 95"/>
          <p:cNvSpPr/>
          <p:nvPr/>
        </p:nvSpPr>
        <p:spPr>
          <a:xfrm>
            <a:off x="10978118" y="2136153"/>
            <a:ext cx="10970057" cy="742511"/>
          </a:xfrm>
          <a:prstGeom prst="rect">
            <a:avLst/>
          </a:prstGeom>
          <a:solidFill>
            <a:srgbClr val="990000"/>
          </a:solidFill>
          <a:ln>
            <a:solidFill>
              <a:srgbClr val="464646"/>
            </a:solidFill>
          </a:ln>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sz="3800" dirty="0" smtClean="0">
                <a:latin typeface="Verdana" panose="020B0604030504040204"/>
                <a:cs typeface="Verdana" panose="020B0604030504040204"/>
              </a:rPr>
              <a:t>Method</a:t>
            </a:r>
            <a:endParaRPr lang="en-US" sz="3800" dirty="0">
              <a:latin typeface="Verdana" panose="020B0604030504040204"/>
              <a:cs typeface="Verdana" panose="020B0604030504040204"/>
            </a:endParaRPr>
          </a:p>
        </p:txBody>
      </p:sp>
      <p:sp>
        <p:nvSpPr>
          <p:cNvPr id="97" name="Rectangle 96"/>
          <p:cNvSpPr/>
          <p:nvPr/>
        </p:nvSpPr>
        <p:spPr>
          <a:xfrm>
            <a:off x="21953853" y="2136296"/>
            <a:ext cx="10970057" cy="742511"/>
          </a:xfrm>
          <a:prstGeom prst="rect">
            <a:avLst/>
          </a:prstGeom>
          <a:solidFill>
            <a:srgbClr val="990000"/>
          </a:solidFill>
          <a:ln>
            <a:solidFill>
              <a:srgbClr val="464646"/>
            </a:solidFill>
          </a:ln>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sz="3800" dirty="0" smtClean="0">
                <a:latin typeface="Verdana" panose="020B0604030504040204"/>
                <a:cs typeface="Verdana" panose="020B0604030504040204"/>
              </a:rPr>
              <a:t>Experiments</a:t>
            </a:r>
            <a:endParaRPr lang="en-US" sz="3800" dirty="0">
              <a:latin typeface="Verdana" panose="020B0604030504040204"/>
              <a:cs typeface="Verdana" panose="020B0604030504040204"/>
            </a:endParaRPr>
          </a:p>
        </p:txBody>
      </p:sp>
      <p:sp>
        <p:nvSpPr>
          <p:cNvPr id="100" name="Line 13"/>
          <p:cNvSpPr>
            <a:spLocks noChangeShapeType="1"/>
          </p:cNvSpPr>
          <p:nvPr/>
        </p:nvSpPr>
        <p:spPr bwMode="auto">
          <a:xfrm>
            <a:off x="10971235" y="2134719"/>
            <a:ext cx="1156" cy="19819120"/>
          </a:xfrm>
          <a:prstGeom prst="line">
            <a:avLst/>
          </a:prstGeom>
          <a:noFill/>
          <a:ln w="12600">
            <a:solidFill>
              <a:srgbClr val="464646"/>
            </a:solidFill>
            <a:miter lim="800000"/>
          </a:ln>
          <a:extLst>
            <a:ext uri="{909E8E84-426E-40DD-AFC4-6F175D3DCCD1}">
              <a14:hiddenFill xmlns:a14="http://schemas.microsoft.com/office/drawing/2010/main">
                <a:noFill/>
              </a14:hiddenFill>
            </a:ext>
          </a:extLst>
        </p:spPr>
        <p:txBody>
          <a:bodyPr lIns="78373" tIns="39187" rIns="78373" bIns="39187"/>
          <a:lstStyle/>
          <a:p>
            <a:endParaRPr lang="en-US"/>
          </a:p>
        </p:txBody>
      </p:sp>
      <p:sp>
        <p:nvSpPr>
          <p:cNvPr id="132" name="Rectangle 30"/>
          <p:cNvSpPr>
            <a:spLocks noChangeArrowheads="1"/>
          </p:cNvSpPr>
          <p:nvPr/>
        </p:nvSpPr>
        <p:spPr bwMode="auto">
          <a:xfrm>
            <a:off x="22112320" y="3317764"/>
            <a:ext cx="10848188" cy="99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4280" tIns="33425" rIns="64280" bIns="33425"/>
          <a:lstStyle/>
          <a:p>
            <a:pPr algn="ctr" defTabSz="326390">
              <a:lnSpc>
                <a:spcPct val="101000"/>
              </a:lnSpc>
              <a:spcBef>
                <a:spcPts val="2145"/>
              </a:spcBef>
              <a:tabLst>
                <a:tab pos="0" algn="l"/>
                <a:tab pos="652780" algn="l"/>
                <a:tab pos="1306195" algn="l"/>
                <a:tab pos="1958975" algn="l"/>
                <a:tab pos="2612390" algn="l"/>
                <a:tab pos="3265170" algn="l"/>
                <a:tab pos="3918585" algn="l"/>
                <a:tab pos="4571365" algn="l"/>
                <a:tab pos="5224780" algn="l"/>
                <a:tab pos="5877560" algn="l"/>
                <a:tab pos="6530975" algn="l"/>
                <a:tab pos="7183755" algn="l"/>
                <a:tab pos="7238365" algn="l"/>
                <a:tab pos="7755255" algn="l"/>
                <a:tab pos="8272145" algn="l"/>
                <a:tab pos="8789670" algn="l"/>
                <a:tab pos="9306560" algn="l"/>
              </a:tabLst>
            </a:pPr>
            <a:endParaRPr lang="en-GB" sz="3000" b="1" dirty="0">
              <a:solidFill>
                <a:srgbClr val="464646"/>
              </a:solidFill>
              <a:latin typeface="Verdana" panose="020B0604030504040204" charset="0"/>
              <a:cs typeface="Times New Roman" panose="02020503050405090304" charset="0"/>
            </a:endParaRPr>
          </a:p>
        </p:txBody>
      </p:sp>
      <p:sp>
        <p:nvSpPr>
          <p:cNvPr id="174" name="Line 13"/>
          <p:cNvSpPr>
            <a:spLocks noChangeShapeType="1"/>
          </p:cNvSpPr>
          <p:nvPr/>
        </p:nvSpPr>
        <p:spPr bwMode="auto">
          <a:xfrm flipH="1">
            <a:off x="21948176" y="2136296"/>
            <a:ext cx="0" cy="19817542"/>
          </a:xfrm>
          <a:prstGeom prst="line">
            <a:avLst/>
          </a:prstGeom>
          <a:noFill/>
          <a:ln w="12600">
            <a:solidFill>
              <a:srgbClr val="464646"/>
            </a:solidFill>
            <a:miter lim="800000"/>
          </a:ln>
          <a:extLst>
            <a:ext uri="{909E8E84-426E-40DD-AFC4-6F175D3DCCD1}">
              <a14:hiddenFill xmlns:a14="http://schemas.microsoft.com/office/drawing/2010/main">
                <a:noFill/>
              </a14:hiddenFill>
            </a:ext>
          </a:extLst>
        </p:spPr>
        <p:txBody>
          <a:bodyPr lIns="78373" tIns="39187" rIns="78373" bIns="39187"/>
          <a:lstStyle/>
          <a:p>
            <a:endParaRPr lang="en-US"/>
          </a:p>
        </p:txBody>
      </p:sp>
      <p:sp>
        <p:nvSpPr>
          <p:cNvPr id="229" name="Rectangle 254"/>
          <p:cNvSpPr>
            <a:spLocks noChangeArrowheads="1"/>
          </p:cNvSpPr>
          <p:nvPr/>
        </p:nvSpPr>
        <p:spPr bwMode="auto">
          <a:xfrm>
            <a:off x="342705" y="3244463"/>
            <a:ext cx="10382445" cy="258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4280" tIns="33425" rIns="64280" bIns="33425"/>
          <a:lstStyle/>
          <a:p>
            <a:pPr algn="just"/>
            <a:r>
              <a:rPr lang="en-US" sz="2400" dirty="0" smtClean="0">
                <a:latin typeface="Verdana" panose="020B0604030504040204" charset="0"/>
                <a:ea typeface="Verdana" panose="020B0604030504040204" charset="0"/>
                <a:cs typeface="Verdana" panose="020B0604030504040204" charset="0"/>
              </a:rPr>
              <a:t>We propose  proposes </a:t>
            </a:r>
            <a:r>
              <a:rPr lang="en-US" sz="2400" dirty="0" smtClean="0">
                <a:solidFill>
                  <a:srgbClr val="0000FF"/>
                </a:solidFill>
                <a:latin typeface="Verdana" panose="020B0604030504040204" charset="0"/>
                <a:ea typeface="Verdana" panose="020B0604030504040204" charset="0"/>
                <a:cs typeface="Verdana" panose="020B0604030504040204" charset="0"/>
              </a:rPr>
              <a:t>Dense Point Diffusion module,</a:t>
            </a:r>
            <a:r>
              <a:rPr lang="en-US" sz="2400" dirty="0" smtClean="0">
                <a:latin typeface="Verdana" panose="020B0604030504040204" charset="0"/>
                <a:ea typeface="Verdana" panose="020B0604030504040204" charset="0"/>
                <a:cs typeface="Verdana" panose="020B0604030504040204" charset="0"/>
              </a:rPr>
              <a:t> a novel backbone network that solves the balance for large receptive field and point resolution. It adopts dilated point convolution as a building block to enlarge the receptive field and retain the point resolution at the same time. Further, a number of such layers are densely connected, giving rise to large receptive field and multi-scale feature fusion, which are effective for object detection task. </a:t>
            </a:r>
          </a:p>
        </p:txBody>
      </p:sp>
      <p:sp>
        <p:nvSpPr>
          <p:cNvPr id="195" name="Rectangle 194"/>
          <p:cNvSpPr/>
          <p:nvPr/>
        </p:nvSpPr>
        <p:spPr>
          <a:xfrm>
            <a:off x="651668" y="10435495"/>
            <a:ext cx="8373971" cy="54500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sz="3000" b="1" dirty="0" smtClean="0">
                <a:solidFill>
                  <a:srgbClr val="464646"/>
                </a:solidFill>
                <a:latin typeface="Verdana" panose="020B0604030504040204"/>
                <a:cs typeface="Verdana" panose="020B0604030504040204"/>
              </a:rPr>
              <a:t>Contributions</a:t>
            </a:r>
            <a:endParaRPr lang="en-US" sz="3000" b="1" dirty="0">
              <a:solidFill>
                <a:srgbClr val="464646"/>
              </a:solidFill>
              <a:latin typeface="Verdana" panose="020B0604030504040204"/>
              <a:cs typeface="Verdana" panose="020B0604030504040204"/>
            </a:endParaRPr>
          </a:p>
        </p:txBody>
      </p:sp>
      <p:sp>
        <p:nvSpPr>
          <p:cNvPr id="196" name="Rectangle 254"/>
          <p:cNvSpPr>
            <a:spLocks noChangeArrowheads="1"/>
          </p:cNvSpPr>
          <p:nvPr/>
        </p:nvSpPr>
        <p:spPr bwMode="auto">
          <a:xfrm>
            <a:off x="-10226" y="11208359"/>
            <a:ext cx="10639932" cy="351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4280" tIns="33425" rIns="64280" bIns="33425"/>
          <a:lstStyle/>
          <a:p>
            <a:pPr algn="just" defTabSz="326390">
              <a:lnSpc>
                <a:spcPct val="101000"/>
              </a:lnSpc>
              <a:spcBef>
                <a:spcPts val="720"/>
              </a:spcBef>
              <a:tabLst>
                <a:tab pos="0" algn="l"/>
                <a:tab pos="652780" algn="l"/>
                <a:tab pos="1306195" algn="l"/>
                <a:tab pos="1958975" algn="l"/>
                <a:tab pos="2612390" algn="l"/>
                <a:tab pos="3265170" algn="l"/>
                <a:tab pos="3918585" algn="l"/>
                <a:tab pos="4571365" algn="l"/>
                <a:tab pos="5224780" algn="l"/>
                <a:tab pos="5877560" algn="l"/>
                <a:tab pos="6530975" algn="l"/>
                <a:tab pos="7183755" algn="l"/>
                <a:tab pos="7238365" algn="l"/>
                <a:tab pos="7755255" algn="l"/>
                <a:tab pos="8272145" algn="l"/>
                <a:tab pos="8789670" algn="l"/>
                <a:tab pos="9306560" algn="l"/>
              </a:tabLst>
            </a:pPr>
            <a:r>
              <a:rPr lang="en-US" sz="2400" dirty="0" smtClean="0">
                <a:latin typeface="Verdana" panose="020B0604030504040204" charset="0"/>
              </a:rPr>
              <a:t>To </a:t>
            </a:r>
            <a:r>
              <a:rPr lang="en-US" sz="2400" dirty="0">
                <a:latin typeface="Verdana" panose="020B0604030504040204" charset="0"/>
              </a:rPr>
              <a:t>better build the backbone network for 3D obhect detection</a:t>
            </a:r>
            <a:endParaRPr lang="en-GB" sz="2400" dirty="0" smtClean="0">
              <a:latin typeface="Verdana" panose="020B0604030504040204" charset="0"/>
            </a:endParaRPr>
          </a:p>
          <a:p>
            <a:pPr algn="just" defTabSz="326390">
              <a:lnSpc>
                <a:spcPct val="101000"/>
              </a:lnSpc>
              <a:spcBef>
                <a:spcPts val="720"/>
              </a:spcBef>
              <a:tabLst>
                <a:tab pos="0" algn="l"/>
                <a:tab pos="652780" algn="l"/>
                <a:tab pos="1306195" algn="l"/>
                <a:tab pos="1958975" algn="l"/>
                <a:tab pos="2612390" algn="l"/>
                <a:tab pos="3265170" algn="l"/>
                <a:tab pos="3918585" algn="l"/>
                <a:tab pos="4571365" algn="l"/>
                <a:tab pos="5224780" algn="l"/>
                <a:tab pos="5877560" algn="l"/>
                <a:tab pos="6530975" algn="l"/>
                <a:tab pos="7183755" algn="l"/>
                <a:tab pos="7238365" algn="l"/>
                <a:tab pos="7755255" algn="l"/>
                <a:tab pos="8272145" algn="l"/>
                <a:tab pos="8789670" algn="l"/>
                <a:tab pos="9306560" algn="l"/>
              </a:tabLst>
            </a:pPr>
            <a:r>
              <a:rPr lang="en-US" sz="2400" dirty="0">
                <a:latin typeface="Verdana" panose="020B0604030504040204" charset="0"/>
              </a:rPr>
              <a:t> </a:t>
            </a:r>
            <a:r>
              <a:rPr lang="en-US" sz="2400" dirty="0" smtClean="0">
                <a:latin typeface="Verdana" panose="020B0604030504040204" charset="0"/>
              </a:rPr>
              <a:t>     We introduced dilated point operator to resolve the balance   </a:t>
            </a:r>
          </a:p>
          <a:p>
            <a:pPr algn="just" defTabSz="326390">
              <a:lnSpc>
                <a:spcPct val="101000"/>
              </a:lnSpc>
              <a:spcBef>
                <a:spcPts val="720"/>
              </a:spcBef>
              <a:tabLst>
                <a:tab pos="0" algn="l"/>
                <a:tab pos="652780" algn="l"/>
                <a:tab pos="1306195" algn="l"/>
                <a:tab pos="1958975" algn="l"/>
                <a:tab pos="2612390" algn="l"/>
                <a:tab pos="3265170" algn="l"/>
                <a:tab pos="3918585" algn="l"/>
                <a:tab pos="4571365" algn="l"/>
                <a:tab pos="5224780" algn="l"/>
                <a:tab pos="5877560" algn="l"/>
                <a:tab pos="6530975" algn="l"/>
                <a:tab pos="7183755" algn="l"/>
                <a:tab pos="7238365" algn="l"/>
                <a:tab pos="7755255" algn="l"/>
                <a:tab pos="8272145" algn="l"/>
                <a:tab pos="8789670" algn="l"/>
                <a:tab pos="9306560" algn="l"/>
              </a:tabLst>
            </a:pPr>
            <a:r>
              <a:rPr lang="en-US" sz="2400" dirty="0" smtClean="0">
                <a:latin typeface="Verdana" panose="020B0604030504040204" charset="0"/>
              </a:rPr>
              <a:t>      and large receptive field and point resolution.</a:t>
            </a:r>
          </a:p>
          <a:p>
            <a:pPr algn="just" defTabSz="326390">
              <a:lnSpc>
                <a:spcPct val="101000"/>
              </a:lnSpc>
              <a:spcBef>
                <a:spcPts val="720"/>
              </a:spcBef>
              <a:tabLst>
                <a:tab pos="0" algn="l"/>
                <a:tab pos="652780" algn="l"/>
                <a:tab pos="1306195" algn="l"/>
                <a:tab pos="1958975" algn="l"/>
                <a:tab pos="2612390" algn="l"/>
                <a:tab pos="3265170" algn="l"/>
                <a:tab pos="3918585" algn="l"/>
                <a:tab pos="4571365" algn="l"/>
                <a:tab pos="5224780" algn="l"/>
                <a:tab pos="5877560" algn="l"/>
                <a:tab pos="6530975" algn="l"/>
                <a:tab pos="7183755" algn="l"/>
                <a:tab pos="7238365" algn="l"/>
                <a:tab pos="7755255" algn="l"/>
                <a:tab pos="8272145" algn="l"/>
                <a:tab pos="8789670" algn="l"/>
                <a:tab pos="9306560" algn="l"/>
              </a:tabLst>
            </a:pPr>
            <a:r>
              <a:rPr lang="en-US" sz="2400" dirty="0" smtClean="0">
                <a:latin typeface="Verdana" panose="020B0604030504040204" charset="0"/>
              </a:rPr>
              <a:t>      We  introduce our module that can quickly increasing receptive</a:t>
            </a:r>
          </a:p>
          <a:p>
            <a:pPr algn="just" defTabSz="326390">
              <a:lnSpc>
                <a:spcPct val="101000"/>
              </a:lnSpc>
              <a:spcBef>
                <a:spcPts val="720"/>
              </a:spcBef>
              <a:tabLst>
                <a:tab pos="0" algn="l"/>
                <a:tab pos="652780" algn="l"/>
                <a:tab pos="1306195" algn="l"/>
                <a:tab pos="1958975" algn="l"/>
                <a:tab pos="2612390" algn="l"/>
                <a:tab pos="3265170" algn="l"/>
                <a:tab pos="3918585" algn="l"/>
                <a:tab pos="4571365" algn="l"/>
                <a:tab pos="5224780" algn="l"/>
                <a:tab pos="5877560" algn="l"/>
                <a:tab pos="6530975" algn="l"/>
                <a:tab pos="7183755" algn="l"/>
                <a:tab pos="7238365" algn="l"/>
                <a:tab pos="7755255" algn="l"/>
                <a:tab pos="8272145" algn="l"/>
                <a:tab pos="8789670" algn="l"/>
                <a:tab pos="9306560" algn="l"/>
              </a:tabLst>
            </a:pPr>
            <a:r>
              <a:rPr lang="en-US" sz="2400" dirty="0" smtClean="0">
                <a:latin typeface="Verdana" panose="020B0604030504040204" charset="0"/>
              </a:rPr>
              <a:t>      field size, multi-scale fusion,and dense feature sampling, </a:t>
            </a:r>
          </a:p>
          <a:p>
            <a:pPr algn="just" defTabSz="326390">
              <a:lnSpc>
                <a:spcPct val="101000"/>
              </a:lnSpc>
              <a:spcBef>
                <a:spcPts val="720"/>
              </a:spcBef>
              <a:tabLst>
                <a:tab pos="0" algn="l"/>
                <a:tab pos="652780" algn="l"/>
                <a:tab pos="1306195" algn="l"/>
                <a:tab pos="1958975" algn="l"/>
                <a:tab pos="2612390" algn="l"/>
                <a:tab pos="3265170" algn="l"/>
                <a:tab pos="3918585" algn="l"/>
                <a:tab pos="4571365" algn="l"/>
                <a:tab pos="5224780" algn="l"/>
                <a:tab pos="5877560" algn="l"/>
                <a:tab pos="6530975" algn="l"/>
                <a:tab pos="7183755" algn="l"/>
                <a:tab pos="7238365" algn="l"/>
                <a:tab pos="7755255" algn="l"/>
                <a:tab pos="8272145" algn="l"/>
                <a:tab pos="8789670" algn="l"/>
                <a:tab pos="9306560" algn="l"/>
              </a:tabLst>
            </a:pPr>
            <a:r>
              <a:rPr lang="en-US" sz="2400" dirty="0">
                <a:latin typeface="Verdana" panose="020B0604030504040204" charset="0"/>
                <a:ea typeface="Verdana" panose="020B0604030504040204" charset="0"/>
              </a:rPr>
              <a:t> </a:t>
            </a:r>
            <a:r>
              <a:rPr lang="en-US" sz="2400" dirty="0" smtClean="0">
                <a:latin typeface="Verdana" panose="020B0604030504040204" charset="0"/>
                <a:ea typeface="Verdana" panose="020B0604030504040204" charset="0"/>
              </a:rPr>
              <a:t>     </a:t>
            </a:r>
            <a:r>
              <a:rPr lang="en-US" altLang="zh-CN" sz="2400" dirty="0" smtClean="0">
                <a:solidFill>
                  <a:srgbClr val="0000FF"/>
                </a:solidFill>
                <a:latin typeface="Verdana" panose="020B0604030504040204" charset="0"/>
                <a:ea typeface="Verdana" panose="020B0604030504040204" charset="0"/>
                <a:cs typeface="Verdana" panose="020B0604030504040204" charset="0"/>
              </a:rPr>
              <a:t>  </a:t>
            </a:r>
            <a:r>
              <a:rPr lang="en-US" altLang="zh-CN" sz="2400" dirty="0" smtClean="0">
                <a:solidFill>
                  <a:schemeClr val="tx1"/>
                </a:solidFill>
                <a:latin typeface="Verdana" panose="020B0604030504040204" charset="0"/>
                <a:ea typeface="Verdana" panose="020B0604030504040204" charset="0"/>
                <a:cs typeface="Verdana" panose="020B0604030504040204" charset="0"/>
              </a:rPr>
              <a:t>Our method surpasses the conventional </a:t>
            </a:r>
            <a:r>
              <a:rPr lang="en-US" altLang="zh-CN" sz="2400" dirty="0" err="1" smtClean="0">
                <a:solidFill>
                  <a:schemeClr val="tx1"/>
                </a:solidFill>
                <a:latin typeface="Verdana" panose="020B0604030504040204" charset="0"/>
                <a:ea typeface="Verdana" panose="020B0604030504040204" charset="0"/>
                <a:cs typeface="Verdana" panose="020B0604030504040204" charset="0"/>
              </a:rPr>
              <a:t>PointNet</a:t>
            </a:r>
            <a:r>
              <a:rPr lang="en-US" altLang="zh-CN" sz="2400" dirty="0" smtClean="0">
                <a:solidFill>
                  <a:schemeClr val="tx1"/>
                </a:solidFill>
                <a:latin typeface="Verdana" panose="020B0604030504040204" charset="0"/>
                <a:ea typeface="Verdana" panose="020B0604030504040204" charset="0"/>
                <a:cs typeface="Verdana" panose="020B0604030504040204" charset="0"/>
              </a:rPr>
              <a:t>++. </a:t>
            </a:r>
          </a:p>
          <a:p>
            <a:pPr algn="just" defTabSz="326390">
              <a:lnSpc>
                <a:spcPct val="101000"/>
              </a:lnSpc>
              <a:spcBef>
                <a:spcPts val="720"/>
              </a:spcBef>
              <a:tabLst>
                <a:tab pos="0" algn="l"/>
                <a:tab pos="652780" algn="l"/>
                <a:tab pos="1306195" algn="l"/>
                <a:tab pos="1958975" algn="l"/>
                <a:tab pos="2612390" algn="l"/>
                <a:tab pos="3265170" algn="l"/>
                <a:tab pos="3918585" algn="l"/>
                <a:tab pos="4571365" algn="l"/>
                <a:tab pos="5224780" algn="l"/>
                <a:tab pos="5877560" algn="l"/>
                <a:tab pos="6530975" algn="l"/>
                <a:tab pos="7183755" algn="l"/>
                <a:tab pos="7238365" algn="l"/>
                <a:tab pos="7755255" algn="l"/>
                <a:tab pos="8272145" algn="l"/>
                <a:tab pos="8789670" algn="l"/>
                <a:tab pos="9306560" algn="l"/>
              </a:tabLst>
            </a:pPr>
            <a:r>
              <a:rPr lang="en-US" altLang="zh-CN" sz="2400" dirty="0" smtClean="0">
                <a:solidFill>
                  <a:schemeClr val="tx1"/>
                </a:solidFill>
                <a:latin typeface="Verdana" panose="020B0604030504040204" charset="0"/>
                <a:ea typeface="Verdana" panose="020B0604030504040204" charset="0"/>
                <a:cs typeface="Verdana" panose="020B0604030504040204" charset="0"/>
              </a:rPr>
              <a:t>        across the board.</a:t>
            </a:r>
            <a:r>
              <a:rPr lang="en-US" altLang="zh-CN" sz="2400" dirty="0" smtClean="0">
                <a:solidFill>
                  <a:srgbClr val="0000FF"/>
                </a:solidFill>
                <a:latin typeface="Verdana" panose="020B0604030504040204" charset="0"/>
                <a:ea typeface="Verdana" panose="020B0604030504040204" charset="0"/>
                <a:cs typeface="Verdana" panose="020B0604030504040204" charset="0"/>
              </a:rPr>
              <a:t>    </a:t>
            </a:r>
          </a:p>
        </p:txBody>
      </p:sp>
      <p:sp>
        <p:nvSpPr>
          <p:cNvPr id="169" name="Rectangle 63"/>
          <p:cNvSpPr/>
          <p:nvPr/>
        </p:nvSpPr>
        <p:spPr>
          <a:xfrm>
            <a:off x="11768069" y="2893448"/>
            <a:ext cx="8373971" cy="54500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sz="3000" b="1" dirty="0" smtClean="0">
                <a:solidFill>
                  <a:srgbClr val="464646"/>
                </a:solidFill>
                <a:latin typeface="Verdana" panose="020B0604030504040204"/>
                <a:cs typeface="Verdana" panose="020B0604030504040204"/>
              </a:rPr>
              <a:t>Dilated Point Convolution</a:t>
            </a:r>
            <a:endParaRPr lang="en-US" sz="3000" b="1" dirty="0">
              <a:solidFill>
                <a:srgbClr val="464646"/>
              </a:solidFill>
              <a:latin typeface="Verdana" panose="020B0604030504040204"/>
              <a:cs typeface="Verdana" panose="020B0604030504040204"/>
            </a:endParaRPr>
          </a:p>
        </p:txBody>
      </p:sp>
      <p:sp>
        <p:nvSpPr>
          <p:cNvPr id="170" name="Rectangle 254"/>
          <p:cNvSpPr>
            <a:spLocks noChangeArrowheads="1"/>
          </p:cNvSpPr>
          <p:nvPr/>
        </p:nvSpPr>
        <p:spPr bwMode="auto">
          <a:xfrm>
            <a:off x="11051397" y="3445029"/>
            <a:ext cx="10287000" cy="529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4280" tIns="33425" rIns="64280" bIns="33425"/>
          <a:lstStyle/>
          <a:p>
            <a:pPr algn="just" defTabSz="326390">
              <a:lnSpc>
                <a:spcPct val="101000"/>
              </a:lnSpc>
              <a:spcBef>
                <a:spcPts val="720"/>
              </a:spcBef>
              <a:tabLst>
                <a:tab pos="0" algn="l"/>
                <a:tab pos="652780" algn="l"/>
                <a:tab pos="1306195" algn="l"/>
                <a:tab pos="1958975" algn="l"/>
                <a:tab pos="2612390" algn="l"/>
                <a:tab pos="3265170" algn="l"/>
                <a:tab pos="3918585" algn="l"/>
                <a:tab pos="4571365" algn="l"/>
                <a:tab pos="5224780" algn="l"/>
                <a:tab pos="5877560" algn="l"/>
                <a:tab pos="6530975" algn="l"/>
                <a:tab pos="7183755" algn="l"/>
                <a:tab pos="7238365" algn="l"/>
                <a:tab pos="7755255" algn="l"/>
                <a:tab pos="8272145" algn="l"/>
                <a:tab pos="8789670" algn="l"/>
                <a:tab pos="9306560" algn="l"/>
              </a:tabLst>
            </a:pPr>
            <a:r>
              <a:rPr lang="en-US" sz="2400" dirty="0" smtClean="0">
                <a:latin typeface="Verdana" panose="020B0604030504040204" charset="0"/>
              </a:rPr>
              <a:t>In contrast with conventional point convolution, which choose the </a:t>
            </a:r>
            <a:r>
              <a:rPr lang="en-US" sz="2400" i="1" dirty="0" smtClean="0">
                <a:latin typeface="Verdana Italic" panose="020B0604030504040204" charset="0"/>
                <a:cs typeface="Verdana Italic" panose="020B0604030504040204" charset="0"/>
              </a:rPr>
              <a:t>k nearest points, w</a:t>
            </a:r>
            <a:r>
              <a:rPr lang="en-US" sz="2400" dirty="0" smtClean="0">
                <a:latin typeface="Verdana" panose="020B0604030504040204" charset="0"/>
              </a:rPr>
              <a:t>e enlarge the receptive field by choosing the nearest </a:t>
            </a:r>
            <a:r>
              <a:rPr lang="en-US" sz="2400" i="1" dirty="0" smtClean="0">
                <a:latin typeface="Verdana Italic" panose="020B0604030504040204" charset="0"/>
                <a:cs typeface="Verdana Italic" panose="020B0604030504040204" charset="0"/>
              </a:rPr>
              <a:t>d</a:t>
            </a:r>
            <a:r>
              <a:rPr lang="en-US" sz="2400" dirty="0" smtClean="0">
                <a:latin typeface="Verdana" panose="020B0604030504040204" charset="0"/>
              </a:rPr>
              <a:t>-th, </a:t>
            </a:r>
            <a:r>
              <a:rPr lang="en-US" sz="2400" i="1" dirty="0" smtClean="0">
                <a:latin typeface="Verdana Italic" panose="020B0604030504040204" charset="0"/>
                <a:cs typeface="Verdana Italic" panose="020B0604030504040204" charset="0"/>
              </a:rPr>
              <a:t>2d</a:t>
            </a:r>
            <a:r>
              <a:rPr lang="en-US" sz="2400" dirty="0" smtClean="0">
                <a:latin typeface="Verdana" panose="020B0604030504040204" charset="0"/>
              </a:rPr>
              <a:t>-th,..., </a:t>
            </a:r>
            <a:r>
              <a:rPr lang="en-US" sz="2400" i="1" dirty="0" smtClean="0">
                <a:latin typeface="Verdana Italic" panose="020B0604030504040204" charset="0"/>
                <a:cs typeface="Verdana Italic" panose="020B0604030504040204" charset="0"/>
              </a:rPr>
              <a:t>kd</a:t>
            </a:r>
            <a:r>
              <a:rPr lang="en-US" sz="2400" dirty="0" smtClean="0">
                <a:latin typeface="Verdana" panose="020B0604030504040204" charset="0"/>
              </a:rPr>
              <a:t>-th candidates within the radius of neighborhood and denote this as Dilated Point Convolution.</a:t>
            </a:r>
          </a:p>
          <a:p>
            <a:pPr defTabSz="326390">
              <a:lnSpc>
                <a:spcPct val="101000"/>
              </a:lnSpc>
              <a:spcBef>
                <a:spcPts val="720"/>
              </a:spcBef>
              <a:tabLst>
                <a:tab pos="0" algn="l"/>
                <a:tab pos="652780" algn="l"/>
                <a:tab pos="1306195" algn="l"/>
                <a:tab pos="1958975" algn="l"/>
                <a:tab pos="2612390" algn="l"/>
                <a:tab pos="3265170" algn="l"/>
                <a:tab pos="3918585" algn="l"/>
                <a:tab pos="4571365" algn="l"/>
                <a:tab pos="5224780" algn="l"/>
                <a:tab pos="5877560" algn="l"/>
                <a:tab pos="6530975" algn="l"/>
                <a:tab pos="7183755" algn="l"/>
                <a:tab pos="7238365" algn="l"/>
                <a:tab pos="7755255" algn="l"/>
                <a:tab pos="8272145" algn="l"/>
                <a:tab pos="8789670" algn="l"/>
                <a:tab pos="9306560" algn="l"/>
              </a:tabLst>
            </a:pPr>
            <a:endParaRPr kumimoji="1" lang="en-US" sz="2400" dirty="0">
              <a:latin typeface="Verdana" panose="020B0604030504040204" charset="0"/>
              <a:ea typeface="Verdana" panose="020B0604030504040204" charset="0"/>
              <a:cs typeface="Verdana" panose="020B0604030504040204" charset="0"/>
            </a:endParaRPr>
          </a:p>
          <a:p>
            <a:pPr defTabSz="326390">
              <a:lnSpc>
                <a:spcPct val="101000"/>
              </a:lnSpc>
              <a:spcBef>
                <a:spcPts val="720"/>
              </a:spcBef>
              <a:tabLst>
                <a:tab pos="0" algn="l"/>
                <a:tab pos="652780" algn="l"/>
                <a:tab pos="1306195" algn="l"/>
                <a:tab pos="1958975" algn="l"/>
                <a:tab pos="2612390" algn="l"/>
                <a:tab pos="3265170" algn="l"/>
                <a:tab pos="3918585" algn="l"/>
                <a:tab pos="4571365" algn="l"/>
                <a:tab pos="5224780" algn="l"/>
                <a:tab pos="5877560" algn="l"/>
                <a:tab pos="6530975" algn="l"/>
                <a:tab pos="7183755" algn="l"/>
                <a:tab pos="7238365" algn="l"/>
                <a:tab pos="7755255" algn="l"/>
                <a:tab pos="8272145" algn="l"/>
                <a:tab pos="8789670" algn="l"/>
                <a:tab pos="9306560" algn="l"/>
              </a:tabLst>
            </a:pPr>
            <a:endParaRPr lang="en-GB" sz="2400" dirty="0" smtClean="0">
              <a:solidFill>
                <a:srgbClr val="000000"/>
              </a:solidFill>
              <a:latin typeface="Verdana" panose="020B0604030504040204" charset="0"/>
            </a:endParaRPr>
          </a:p>
          <a:p>
            <a:pPr defTabSz="326390">
              <a:lnSpc>
                <a:spcPct val="101000"/>
              </a:lnSpc>
              <a:spcBef>
                <a:spcPts val="720"/>
              </a:spcBef>
              <a:tabLst>
                <a:tab pos="0" algn="l"/>
                <a:tab pos="652780" algn="l"/>
                <a:tab pos="1306195" algn="l"/>
                <a:tab pos="1958975" algn="l"/>
                <a:tab pos="2612390" algn="l"/>
                <a:tab pos="3265170" algn="l"/>
                <a:tab pos="3918585" algn="l"/>
                <a:tab pos="4571365" algn="l"/>
                <a:tab pos="5224780" algn="l"/>
                <a:tab pos="5877560" algn="l"/>
                <a:tab pos="6530975" algn="l"/>
                <a:tab pos="7183755" algn="l"/>
                <a:tab pos="7238365" algn="l"/>
                <a:tab pos="7755255" algn="l"/>
                <a:tab pos="8272145" algn="l"/>
                <a:tab pos="8789670" algn="l"/>
                <a:tab pos="9306560" algn="l"/>
              </a:tabLst>
            </a:pPr>
            <a:endParaRPr lang="en-GB" sz="2400" dirty="0">
              <a:solidFill>
                <a:srgbClr val="000000"/>
              </a:solidFill>
              <a:latin typeface="Verdana" panose="020B0604030504040204" charset="0"/>
            </a:endParaRPr>
          </a:p>
          <a:p>
            <a:pPr defTabSz="326390">
              <a:lnSpc>
                <a:spcPct val="101000"/>
              </a:lnSpc>
              <a:spcBef>
                <a:spcPts val="720"/>
              </a:spcBef>
              <a:tabLst>
                <a:tab pos="0" algn="l"/>
                <a:tab pos="652780" algn="l"/>
                <a:tab pos="1306195" algn="l"/>
                <a:tab pos="1958975" algn="l"/>
                <a:tab pos="2612390" algn="l"/>
                <a:tab pos="3265170" algn="l"/>
                <a:tab pos="3918585" algn="l"/>
                <a:tab pos="4571365" algn="l"/>
                <a:tab pos="5224780" algn="l"/>
                <a:tab pos="5877560" algn="l"/>
                <a:tab pos="6530975" algn="l"/>
                <a:tab pos="7183755" algn="l"/>
                <a:tab pos="7238365" algn="l"/>
                <a:tab pos="7755255" algn="l"/>
                <a:tab pos="8272145" algn="l"/>
                <a:tab pos="8789670" algn="l"/>
                <a:tab pos="9306560" algn="l"/>
              </a:tabLst>
            </a:pPr>
            <a:endParaRPr lang="en-GB" sz="2400" dirty="0" smtClean="0">
              <a:solidFill>
                <a:srgbClr val="000000"/>
              </a:solidFill>
              <a:latin typeface="Verdana" panose="020B0604030504040204" charset="0"/>
            </a:endParaRPr>
          </a:p>
        </p:txBody>
      </p:sp>
      <p:sp>
        <p:nvSpPr>
          <p:cNvPr id="246" name="Rectangle 194"/>
          <p:cNvSpPr/>
          <p:nvPr/>
        </p:nvSpPr>
        <p:spPr>
          <a:xfrm>
            <a:off x="11504316" y="15750055"/>
            <a:ext cx="9224301" cy="3673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sz="3000" b="1" dirty="0" smtClean="0">
                <a:solidFill>
                  <a:srgbClr val="464646"/>
                </a:solidFill>
                <a:latin typeface="Verdana" panose="020B0604030504040204"/>
                <a:cs typeface="Verdana" panose="020B0604030504040204"/>
              </a:rPr>
              <a:t>Comparison with Point Diffusion Module</a:t>
            </a:r>
            <a:endParaRPr lang="en-US" sz="3000" b="1" dirty="0">
              <a:solidFill>
                <a:srgbClr val="464646"/>
              </a:solidFill>
              <a:latin typeface="Verdana" panose="020B0604030504040204"/>
              <a:cs typeface="Verdana" panose="020B0604030504040204"/>
            </a:endParaRPr>
          </a:p>
        </p:txBody>
      </p:sp>
      <mc:AlternateContent xmlns:mc="http://schemas.openxmlformats.org/markup-compatibility/2006" xmlns:a14="http://schemas.microsoft.com/office/drawing/2010/main">
        <mc:Choice Requires="a14">
          <p:sp>
            <p:nvSpPr>
              <p:cNvPr id="17" name="文本框 16"/>
              <p:cNvSpPr txBox="1"/>
              <p:nvPr/>
            </p:nvSpPr>
            <p:spPr>
              <a:xfrm>
                <a:off x="257594" y="11485384"/>
                <a:ext cx="32997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m:t>
                      </m:r>
                    </m:oMath>
                  </m:oMathPara>
                </a14:m>
                <a:endParaRPr lang="en-US" sz="4400" dirty="0"/>
              </a:p>
            </p:txBody>
          </p:sp>
        </mc:Choice>
        <mc:Fallback xmlns="">
          <p:sp>
            <p:nvSpPr>
              <p:cNvPr id="17" name="文本框 16"/>
              <p:cNvSpPr txBox="1">
                <a:spLocks noRot="1" noChangeAspect="1" noMove="1" noResize="1" noEditPoints="1" noAdjustHandles="1" noChangeArrowheads="1" noChangeShapeType="1" noTextEdit="1"/>
              </p:cNvSpPr>
              <p:nvPr/>
            </p:nvSpPr>
            <p:spPr>
              <a:xfrm>
                <a:off x="257594" y="11485384"/>
                <a:ext cx="329979" cy="769441"/>
              </a:xfrm>
              <a:prstGeom prst="rect">
                <a:avLst/>
              </a:prstGeom>
              <a:blipFill rotWithShape="1">
                <a:blip r:embed="rId2"/>
                <a:stretch>
                  <a:fillRect l="-127" t="-18" r="60" b="-8093"/>
                </a:stretch>
              </a:blipFill>
            </p:spPr>
            <p:txBody>
              <a:bodyPr/>
              <a:lstStyle/>
              <a:p>
                <a:r>
                  <a:rPr lang="en-US" altLang="en-US">
                    <a:noFill/>
                  </a:rPr>
                  <a:t> </a:t>
                </a:r>
              </a:p>
            </p:txBody>
          </p:sp>
        </mc:Fallback>
      </mc:AlternateContent>
      <p:sp>
        <p:nvSpPr>
          <p:cNvPr id="182" name="TextBox 93"/>
          <p:cNvSpPr txBox="1"/>
          <p:nvPr/>
        </p:nvSpPr>
        <p:spPr>
          <a:xfrm>
            <a:off x="9356095" y="135273"/>
            <a:ext cx="14206220" cy="2108835"/>
          </a:xfrm>
          <a:prstGeom prst="rect">
            <a:avLst/>
          </a:prstGeom>
          <a:noFill/>
        </p:spPr>
        <p:txBody>
          <a:bodyPr wrap="none" lIns="78373" tIns="39187" rIns="78373" bIns="39187" rtlCol="0">
            <a:spAutoFit/>
          </a:bodyPr>
          <a:lstStyle/>
          <a:p>
            <a:pPr algn="ctr"/>
            <a:r>
              <a:rPr lang="en-US" sz="4800" b="1" dirty="0" smtClean="0">
                <a:solidFill>
                  <a:srgbClr val="464646"/>
                </a:solidFill>
                <a:latin typeface="Verdana" panose="020B0604030504040204"/>
                <a:cs typeface="Verdana" panose="020B0604030504040204"/>
              </a:rPr>
              <a:t>Dense Point Diffusion for 3D Object Detection</a:t>
            </a:r>
            <a:endParaRPr lang="en-US" sz="4800" b="1" dirty="0">
              <a:solidFill>
                <a:srgbClr val="464646"/>
              </a:solidFill>
              <a:latin typeface="Verdana" panose="020B0604030504040204"/>
              <a:cs typeface="Verdana" panose="020B0604030504040204"/>
            </a:endParaRPr>
          </a:p>
          <a:p>
            <a:pPr algn="ctr"/>
            <a:r>
              <a:rPr lang="en-US" sz="2800" dirty="0" smtClean="0">
                <a:solidFill>
                  <a:srgbClr val="464646"/>
                </a:solidFill>
                <a:latin typeface="Verdana" panose="020B0604030504040204"/>
                <a:cs typeface="Verdana" panose="020B0604030504040204"/>
              </a:rPr>
              <a:t>Xu Liu</a:t>
            </a:r>
            <a:r>
              <a:rPr lang="en-US" sz="2800" baseline="30000" dirty="0" smtClean="0">
                <a:solidFill>
                  <a:srgbClr val="464646"/>
                </a:solidFill>
                <a:latin typeface="Verdana" panose="020B0604030504040204"/>
                <a:cs typeface="Verdana" panose="020B0604030504040204"/>
              </a:rPr>
              <a:t>1</a:t>
            </a:r>
            <a:r>
              <a:rPr lang="en-US" sz="2800" dirty="0" smtClean="0">
                <a:solidFill>
                  <a:srgbClr val="464646"/>
                </a:solidFill>
                <a:latin typeface="Verdana" panose="020B0604030504040204"/>
                <a:cs typeface="Verdana" panose="020B0604030504040204"/>
              </a:rPr>
              <a:t>, </a:t>
            </a:r>
            <a:r>
              <a:rPr lang="en-US" sz="2800" dirty="0" err="1">
                <a:solidFill>
                  <a:srgbClr val="464646"/>
                </a:solidFill>
                <a:latin typeface="Verdana" panose="020B0604030504040204"/>
                <a:cs typeface="Verdana" panose="020B0604030504040204"/>
              </a:rPr>
              <a:t>Jiayan Cao</a:t>
            </a:r>
            <a:r>
              <a:rPr lang="en-US" sz="2800" baseline="30000" dirty="0" smtClean="0">
                <a:solidFill>
                  <a:srgbClr val="464646"/>
                </a:solidFill>
                <a:latin typeface="Verdana" panose="020B0604030504040204"/>
                <a:cs typeface="Verdana" panose="020B0604030504040204"/>
              </a:rPr>
              <a:t>2</a:t>
            </a:r>
            <a:r>
              <a:rPr lang="en-US" sz="2800" dirty="0" smtClean="0">
                <a:solidFill>
                  <a:srgbClr val="464646"/>
                </a:solidFill>
                <a:latin typeface="Verdana" panose="020B0604030504040204"/>
                <a:cs typeface="Verdana" panose="020B0604030504040204"/>
              </a:rPr>
              <a:t>, </a:t>
            </a:r>
            <a:r>
              <a:rPr lang="en-US" sz="2800" dirty="0" err="1">
                <a:solidFill>
                  <a:srgbClr val="464646"/>
                </a:solidFill>
                <a:latin typeface="Verdana" panose="020B0604030504040204"/>
                <a:cs typeface="Verdana" panose="020B0604030504040204"/>
                <a:sym typeface="+mn-ea"/>
              </a:rPr>
              <a:t>Qianqian Bi</a:t>
            </a:r>
            <a:r>
              <a:rPr lang="en-US" sz="2800" baseline="30000" dirty="0" smtClean="0">
                <a:solidFill>
                  <a:srgbClr val="464646"/>
                </a:solidFill>
                <a:latin typeface="Verdana" panose="020B0604030504040204"/>
                <a:cs typeface="Verdana" panose="020B0604030504040204"/>
                <a:sym typeface="+mn-ea"/>
              </a:rPr>
              <a:t>2</a:t>
            </a:r>
            <a:r>
              <a:rPr lang="en-US" sz="2800" dirty="0" smtClean="0">
                <a:solidFill>
                  <a:srgbClr val="464646"/>
                </a:solidFill>
                <a:latin typeface="Verdana" panose="020B0604030504040204"/>
                <a:cs typeface="Verdana" panose="020B0604030504040204"/>
                <a:sym typeface="+mn-ea"/>
              </a:rPr>
              <a:t>, Jian Wang</a:t>
            </a:r>
            <a:r>
              <a:rPr lang="en-US" sz="2800" baseline="30000" dirty="0" smtClean="0">
                <a:solidFill>
                  <a:srgbClr val="464646"/>
                </a:solidFill>
                <a:latin typeface="Verdana" panose="020B0604030504040204"/>
                <a:cs typeface="Verdana" panose="020B0604030504040204"/>
                <a:sym typeface="+mn-ea"/>
              </a:rPr>
              <a:t>3</a:t>
            </a:r>
            <a:r>
              <a:rPr lang="en-US" sz="2800" dirty="0" smtClean="0">
                <a:solidFill>
                  <a:srgbClr val="464646"/>
                </a:solidFill>
                <a:latin typeface="Verdana" panose="020B0604030504040204"/>
                <a:cs typeface="Verdana" panose="020B0604030504040204"/>
                <a:sym typeface="+mn-ea"/>
              </a:rPr>
              <a:t>,  </a:t>
            </a:r>
            <a:r>
              <a:rPr lang="en-US" sz="2800" dirty="0" err="1">
                <a:solidFill>
                  <a:srgbClr val="464646"/>
                </a:solidFill>
                <a:latin typeface="Verdana" panose="020B0604030504040204"/>
                <a:cs typeface="Verdana" panose="020B0604030504040204"/>
              </a:rPr>
              <a:t>Boxin</a:t>
            </a:r>
            <a:r>
              <a:rPr lang="en-US" sz="2800" dirty="0">
                <a:solidFill>
                  <a:srgbClr val="464646"/>
                </a:solidFill>
                <a:latin typeface="Verdana" panose="020B0604030504040204"/>
                <a:cs typeface="Verdana" panose="020B0604030504040204"/>
              </a:rPr>
              <a:t> </a:t>
            </a:r>
            <a:r>
              <a:rPr lang="en-US" sz="2800" dirty="0" smtClean="0">
                <a:solidFill>
                  <a:srgbClr val="464646"/>
                </a:solidFill>
                <a:latin typeface="Verdana" panose="020B0604030504040204"/>
                <a:cs typeface="Verdana" panose="020B0604030504040204"/>
              </a:rPr>
              <a:t>Shi</a:t>
            </a:r>
            <a:r>
              <a:rPr lang="en-US" sz="2800" baseline="30000" dirty="0" smtClean="0">
                <a:solidFill>
                  <a:srgbClr val="464646"/>
                </a:solidFill>
                <a:latin typeface="Verdana" panose="020B0604030504040204"/>
                <a:cs typeface="Verdana" panose="020B0604030504040204"/>
              </a:rPr>
              <a:t>4</a:t>
            </a:r>
            <a:r>
              <a:rPr lang="en-US" sz="2800" dirty="0" smtClean="0">
                <a:solidFill>
                  <a:srgbClr val="464646"/>
                </a:solidFill>
                <a:latin typeface="Verdana" panose="020B0604030504040204"/>
                <a:cs typeface="Verdana" panose="020B0604030504040204"/>
              </a:rPr>
              <a:t>, Yichen Wei</a:t>
            </a:r>
            <a:r>
              <a:rPr lang="en-US" sz="2800" baseline="30000" dirty="0" smtClean="0">
                <a:solidFill>
                  <a:srgbClr val="464646"/>
                </a:solidFill>
                <a:latin typeface="Verdana" panose="020B0604030504040204"/>
                <a:cs typeface="Verdana" panose="020B0604030504040204"/>
              </a:rPr>
              <a:t>2</a:t>
            </a:r>
          </a:p>
          <a:p>
            <a:pPr algn="ctr"/>
            <a:r>
              <a:rPr lang="en-US" sz="2800" baseline="30000" dirty="0" smtClean="0">
                <a:solidFill>
                  <a:srgbClr val="464646"/>
                </a:solidFill>
                <a:latin typeface="Verdana" panose="020B0604030504040204"/>
                <a:cs typeface="Verdana" panose="020B0604030504040204"/>
              </a:rPr>
              <a:t>1</a:t>
            </a:r>
            <a:r>
              <a:rPr lang="en-US" sz="2800" dirty="0" smtClean="0">
                <a:solidFill>
                  <a:srgbClr val="464646"/>
                </a:solidFill>
                <a:latin typeface="Verdana" panose="020B0604030504040204"/>
                <a:cs typeface="Verdana" panose="020B0604030504040204"/>
              </a:rPr>
              <a:t>The</a:t>
            </a:r>
            <a:r>
              <a:rPr lang="en-US" sz="2800" dirty="0">
                <a:solidFill>
                  <a:srgbClr val="464646"/>
                </a:solidFill>
                <a:latin typeface="Verdana" panose="020B0604030504040204"/>
                <a:cs typeface="Verdana" panose="020B0604030504040204"/>
              </a:rPr>
              <a:t> Univ. of Tokyo, </a:t>
            </a:r>
            <a:r>
              <a:rPr lang="en-US" sz="2800" baseline="30000" dirty="0" smtClean="0">
                <a:solidFill>
                  <a:srgbClr val="464646"/>
                </a:solidFill>
                <a:latin typeface="Verdana" panose="020B0604030504040204"/>
                <a:cs typeface="Verdana" panose="020B0604030504040204"/>
              </a:rPr>
              <a:t>2</a:t>
            </a:r>
            <a:r>
              <a:rPr lang="en-US" sz="2800" dirty="0" smtClean="0">
                <a:solidFill>
                  <a:srgbClr val="464646"/>
                </a:solidFill>
                <a:latin typeface="Verdana" panose="020B0604030504040204"/>
                <a:cs typeface="Verdana" panose="020B0604030504040204"/>
              </a:rPr>
              <a:t>Megvii Research Shanghai</a:t>
            </a:r>
            <a:r>
              <a:rPr lang="en-US" sz="2800" dirty="0">
                <a:solidFill>
                  <a:srgbClr val="464646"/>
                </a:solidFill>
                <a:latin typeface="Verdana" panose="020B0604030504040204"/>
                <a:cs typeface="Verdana" panose="020B0604030504040204"/>
              </a:rPr>
              <a:t>, </a:t>
            </a:r>
            <a:r>
              <a:rPr lang="en-US" sz="2800" baseline="30000" dirty="0" smtClean="0">
                <a:solidFill>
                  <a:srgbClr val="464646"/>
                </a:solidFill>
                <a:latin typeface="Verdana" panose="020B0604030504040204"/>
                <a:cs typeface="Verdana" panose="020B0604030504040204"/>
                <a:sym typeface="+mn-ea"/>
              </a:rPr>
              <a:t>3</a:t>
            </a:r>
            <a:r>
              <a:rPr lang="en-US" sz="2800" dirty="0">
                <a:solidFill>
                  <a:srgbClr val="464646"/>
                </a:solidFill>
                <a:latin typeface="Verdana" panose="020B0604030504040204"/>
                <a:cs typeface="Verdana" panose="020B0604030504040204"/>
                <a:sym typeface="+mn-ea"/>
              </a:rPr>
              <a:t>Snap Inc., </a:t>
            </a:r>
            <a:r>
              <a:rPr lang="en-US" sz="2800" baseline="30000" dirty="0" smtClean="0">
                <a:solidFill>
                  <a:srgbClr val="464646"/>
                </a:solidFill>
                <a:latin typeface="Verdana" panose="020B0604030504040204"/>
                <a:cs typeface="Verdana" panose="020B0604030504040204"/>
                <a:sym typeface="+mn-ea"/>
              </a:rPr>
              <a:t>4</a:t>
            </a:r>
            <a:r>
              <a:rPr lang="en-US" sz="2800" dirty="0">
                <a:solidFill>
                  <a:srgbClr val="464646"/>
                </a:solidFill>
                <a:latin typeface="Verdana" panose="020B0604030504040204"/>
                <a:cs typeface="Verdana" panose="020B0604030504040204"/>
                <a:sym typeface="+mn-ea"/>
              </a:rPr>
              <a:t>Peking Univ.</a:t>
            </a:r>
            <a:endParaRPr lang="en-US" sz="2800" dirty="0">
              <a:solidFill>
                <a:srgbClr val="464646"/>
              </a:solidFill>
              <a:latin typeface="Verdana" panose="020B0604030504040204"/>
              <a:cs typeface="Verdana" panose="020B0604030504040204"/>
            </a:endParaRPr>
          </a:p>
          <a:p>
            <a:pPr algn="ctr"/>
            <a:endParaRPr lang="en-US" sz="2800" dirty="0">
              <a:solidFill>
                <a:srgbClr val="464646"/>
              </a:solidFill>
              <a:latin typeface="Verdana" panose="020B0604030504040204"/>
              <a:cs typeface="Verdana" panose="020B0604030504040204"/>
            </a:endParaRPr>
          </a:p>
        </p:txBody>
      </p:sp>
      <p:pic>
        <p:nvPicPr>
          <p:cNvPr id="7" name="图片 6"/>
          <p:cNvPicPr>
            <a:picLocks noChangeAspect="1"/>
          </p:cNvPicPr>
          <p:nvPr/>
        </p:nvPicPr>
        <p:blipFill>
          <a:blip r:embed="rId3"/>
          <a:stretch>
            <a:fillRect/>
          </a:stretch>
        </p:blipFill>
        <p:spPr>
          <a:xfrm>
            <a:off x="0" y="-2321"/>
            <a:ext cx="3026270" cy="2080028"/>
          </a:xfrm>
          <a:prstGeom prst="rect">
            <a:avLst/>
          </a:prstGeom>
        </p:spPr>
      </p:pic>
      <mc:AlternateContent xmlns:mc="http://schemas.openxmlformats.org/markup-compatibility/2006" xmlns:a14="http://schemas.microsoft.com/office/drawing/2010/main">
        <mc:Choice Requires="a14">
          <p:sp>
            <p:nvSpPr>
              <p:cNvPr id="171" name="文本框 170"/>
              <p:cNvSpPr txBox="1"/>
              <p:nvPr/>
            </p:nvSpPr>
            <p:spPr>
              <a:xfrm flipV="1">
                <a:off x="90170" y="12421870"/>
                <a:ext cx="571500" cy="8851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m:t>
                      </m:r>
                    </m:oMath>
                  </m:oMathPara>
                </a14:m>
                <a:endParaRPr lang="en-US" sz="4400" dirty="0"/>
              </a:p>
            </p:txBody>
          </p:sp>
        </mc:Choice>
        <mc:Fallback xmlns="">
          <p:sp>
            <p:nvSpPr>
              <p:cNvPr id="171" name="文本框 170"/>
              <p:cNvSpPr txBox="1">
                <a:spLocks noRot="1" noChangeAspect="1" noMove="1" noResize="1" noEditPoints="1" noAdjustHandles="1" noChangeArrowheads="1" noChangeShapeType="1" noTextEdit="1"/>
              </p:cNvSpPr>
              <p:nvPr/>
            </p:nvSpPr>
            <p:spPr>
              <a:xfrm flipV="1">
                <a:off x="90170" y="12421870"/>
                <a:ext cx="571500" cy="885190"/>
              </a:xfrm>
              <a:prstGeom prst="rect">
                <a:avLst/>
              </a:prstGeom>
              <a:blipFill rotWithShape="1">
                <a:blip r:embed="rId4"/>
                <a:stretch>
                  <a:fillRect/>
                </a:stretch>
              </a:blipFill>
            </p:spPr>
            <p:txBody>
              <a:bodyPr/>
              <a:lstStyle/>
              <a:p>
                <a:r>
                  <a:rPr lang="en-US" altLang="en-US">
                    <a:noFill/>
                  </a:rPr>
                  <a:t> </a:t>
                </a:r>
              </a:p>
            </p:txBody>
          </p:sp>
        </mc:Fallback>
      </mc:AlternateContent>
      <mc:AlternateContent xmlns:mc="http://schemas.openxmlformats.org/markup-compatibility/2006" xmlns:a14="http://schemas.microsoft.com/office/drawing/2010/main">
        <mc:Choice Requires="a14">
          <p:sp>
            <p:nvSpPr>
              <p:cNvPr id="175" name="文本框 174"/>
              <p:cNvSpPr txBox="1"/>
              <p:nvPr/>
            </p:nvSpPr>
            <p:spPr>
              <a:xfrm>
                <a:off x="200290" y="13297396"/>
                <a:ext cx="444589"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m:t>
                      </m:r>
                    </m:oMath>
                  </m:oMathPara>
                </a14:m>
                <a:endParaRPr lang="en-US" sz="4400" dirty="0"/>
              </a:p>
            </p:txBody>
          </p:sp>
        </mc:Choice>
        <mc:Fallback xmlns="">
          <p:sp>
            <p:nvSpPr>
              <p:cNvPr id="175" name="文本框 174"/>
              <p:cNvSpPr txBox="1">
                <a:spLocks noRot="1" noChangeAspect="1" noMove="1" noResize="1" noEditPoints="1" noAdjustHandles="1" noChangeArrowheads="1" noChangeShapeType="1" noTextEdit="1"/>
              </p:cNvSpPr>
              <p:nvPr/>
            </p:nvSpPr>
            <p:spPr>
              <a:xfrm>
                <a:off x="200290" y="13297396"/>
                <a:ext cx="444589" cy="769441"/>
              </a:xfrm>
              <a:prstGeom prst="rect">
                <a:avLst/>
              </a:prstGeom>
              <a:blipFill rotWithShape="1">
                <a:blip r:embed="rId5"/>
                <a:stretch>
                  <a:fillRect l="-60" t="-64" r="80" b="-8046"/>
                </a:stretch>
              </a:blipFill>
            </p:spPr>
            <p:txBody>
              <a:bodyPr/>
              <a:lstStyle/>
              <a:p>
                <a:r>
                  <a:rPr lang="en-US" altLang="en-US">
                    <a:noFill/>
                  </a:rPr>
                  <a:t> </a:t>
                </a:r>
              </a:p>
            </p:txBody>
          </p:sp>
        </mc:Fallback>
      </mc:AlternateContent>
      <p:sp>
        <p:nvSpPr>
          <p:cNvPr id="26" name="矩形 25"/>
          <p:cNvSpPr/>
          <p:nvPr/>
        </p:nvSpPr>
        <p:spPr>
          <a:xfrm>
            <a:off x="11468638" y="9016169"/>
            <a:ext cx="9355586" cy="4253865"/>
          </a:xfrm>
          <a:prstGeom prst="rect">
            <a:avLst/>
          </a:prstGeom>
        </p:spPr>
        <p:txBody>
          <a:bodyPr wrap="square">
            <a:spAutoFit/>
          </a:bodyPr>
          <a:lstStyle/>
          <a:p>
            <a:pPr marL="9525" marR="13335" indent="-1905" algn="just">
              <a:lnSpc>
                <a:spcPct val="94000"/>
              </a:lnSpc>
              <a:spcAft>
                <a:spcPts val="620"/>
              </a:spcAft>
            </a:pPr>
            <a:r>
              <a:rPr lang="en-US" altLang="zh-CN" sz="2400" kern="100" dirty="0" smtClean="0">
                <a:solidFill>
                  <a:srgbClr val="000000"/>
                </a:solidFill>
                <a:latin typeface="Verdana" panose="020B0604030504040204" charset="0"/>
                <a:ea typeface="Verdana" panose="020B0604030504040204" charset="0"/>
              </a:rPr>
              <a:t>This method can  represent multi-scale features efficiently by utilizing only a limited choice of  dilated point convolution operators and then reuse the  dilated convolution feature </a:t>
            </a:r>
            <a:r>
              <a:rPr lang="en-US" altLang="zh-CN" sz="2400" kern="100" dirty="0">
                <a:solidFill>
                  <a:srgbClr val="000000"/>
                </a:solidFill>
                <a:latin typeface="Verdana" panose="020B0604030504040204" charset="0"/>
                <a:ea typeface="Verdana" panose="020B0604030504040204" charset="0"/>
              </a:rPr>
              <a:t>.this module progressively concatenates features from the previous stages and feeds them to the next stage of Dilated Point Convolution, generating features with larger receptive field. In the parallel direction,  the concatenation operator aggregates features inclusively from each of the previous layers, covering a wider range of scales. The concatenated features are set as the output of the module and are formulated as following,</a:t>
            </a:r>
          </a:p>
        </p:txBody>
      </p:sp>
      <p:sp>
        <p:nvSpPr>
          <p:cNvPr id="207" name="矩形 206"/>
          <p:cNvSpPr/>
          <p:nvPr/>
        </p:nvSpPr>
        <p:spPr>
          <a:xfrm>
            <a:off x="11504316" y="10269538"/>
            <a:ext cx="9400941" cy="461665"/>
          </a:xfrm>
          <a:prstGeom prst="rect">
            <a:avLst/>
          </a:prstGeom>
        </p:spPr>
        <p:txBody>
          <a:bodyPr wrap="square">
            <a:spAutoFit/>
          </a:bodyPr>
          <a:lstStyle/>
          <a:p>
            <a:endParaRPr lang="en-US" altLang="zh-CN" sz="2400" dirty="0" smtClean="0">
              <a:latin typeface="Verdana" panose="020B0604030504040204" charset="0"/>
              <a:ea typeface="Verdana" panose="020B0604030504040204" charset="0"/>
            </a:endParaRPr>
          </a:p>
        </p:txBody>
      </p:sp>
      <p:sp>
        <p:nvSpPr>
          <p:cNvPr id="211" name="矩形 210"/>
          <p:cNvSpPr/>
          <p:nvPr/>
        </p:nvSpPr>
        <p:spPr>
          <a:xfrm>
            <a:off x="11369817" y="20356192"/>
            <a:ext cx="10056899" cy="829945"/>
          </a:xfrm>
          <a:prstGeom prst="rect">
            <a:avLst/>
          </a:prstGeom>
        </p:spPr>
        <p:txBody>
          <a:bodyPr wrap="square">
            <a:spAutoFit/>
          </a:bodyPr>
          <a:lstStyle/>
          <a:p>
            <a:r>
              <a:rPr lang="en-US" altLang="zh-CN" sz="2400" dirty="0" smtClean="0">
                <a:latin typeface="Verdana" panose="020B0604030504040204" charset="0"/>
                <a:ea typeface="Verdana" panose="020B0604030504040204" charset="0"/>
              </a:rPr>
              <a:t>Our dense module has larger receptive field but also can cover wider range of scales compared with the vanilla version .</a:t>
            </a:r>
          </a:p>
        </p:txBody>
      </p:sp>
      <p:sp>
        <p:nvSpPr>
          <p:cNvPr id="294" name="矩形 293"/>
          <p:cNvSpPr/>
          <p:nvPr/>
        </p:nvSpPr>
        <p:spPr>
          <a:xfrm>
            <a:off x="22409473" y="12836116"/>
            <a:ext cx="11166233" cy="461665"/>
          </a:xfrm>
          <a:prstGeom prst="rect">
            <a:avLst/>
          </a:prstGeom>
        </p:spPr>
        <p:txBody>
          <a:bodyPr wrap="square">
            <a:spAutoFit/>
          </a:bodyPr>
          <a:lstStyle/>
          <a:p>
            <a:r>
              <a:rPr lang="en-US" altLang="zh-CN" sz="2400" dirty="0" smtClean="0">
                <a:latin typeface="Verdana" panose="020B0604030504040204" charset="0"/>
                <a:ea typeface="Verdana" panose="020B0604030504040204" charset="0"/>
              </a:rPr>
              <a:t>The quantitative result on SUN-RGBD, evaluated with </a:t>
            </a:r>
            <a:r>
              <a:rPr lang="en-US" altLang="zh-CN" sz="2400" dirty="0" err="1" smtClean="0">
                <a:latin typeface="Verdana" panose="020B0604030504040204" charset="0"/>
                <a:ea typeface="Verdana" panose="020B0604030504040204" charset="0"/>
              </a:rPr>
              <a:t>mAP</a:t>
            </a:r>
            <a:r>
              <a:rPr lang="en-US" altLang="zh-CN" sz="2400" dirty="0" smtClean="0">
                <a:latin typeface="Verdana" panose="020B0604030504040204" charset="0"/>
                <a:ea typeface="Verdana" panose="020B0604030504040204" charset="0"/>
              </a:rPr>
              <a:t>@ 0.25.</a:t>
            </a:r>
            <a:endParaRPr lang="zh-CN" altLang="en-US" dirty="0"/>
          </a:p>
        </p:txBody>
      </p:sp>
      <p:sp>
        <p:nvSpPr>
          <p:cNvPr id="295" name="矩形 294"/>
          <p:cNvSpPr/>
          <p:nvPr/>
        </p:nvSpPr>
        <p:spPr>
          <a:xfrm>
            <a:off x="22278290" y="15816737"/>
            <a:ext cx="11166233" cy="461665"/>
          </a:xfrm>
          <a:prstGeom prst="rect">
            <a:avLst/>
          </a:prstGeom>
        </p:spPr>
        <p:txBody>
          <a:bodyPr wrap="square">
            <a:spAutoFit/>
          </a:bodyPr>
          <a:lstStyle/>
          <a:p>
            <a:r>
              <a:rPr lang="en-US" altLang="zh-CN" sz="2400" dirty="0" smtClean="0">
                <a:latin typeface="Verdana" panose="020B0604030504040204" charset="0"/>
                <a:ea typeface="Verdana" panose="020B0604030504040204" charset="0"/>
              </a:rPr>
              <a:t>The quantitative result on </a:t>
            </a:r>
            <a:r>
              <a:rPr lang="en-US" altLang="zh-CN" sz="2400" dirty="0" err="1" smtClean="0">
                <a:latin typeface="Verdana" panose="020B0604030504040204" charset="0"/>
                <a:ea typeface="Verdana" panose="020B0604030504040204" charset="0"/>
              </a:rPr>
              <a:t>ScanNet</a:t>
            </a:r>
            <a:r>
              <a:rPr lang="en-US" altLang="zh-CN" sz="2400" dirty="0" smtClean="0">
                <a:latin typeface="Verdana" panose="020B0604030504040204" charset="0"/>
                <a:ea typeface="Verdana" panose="020B0604030504040204" charset="0"/>
              </a:rPr>
              <a:t>, evaluated with </a:t>
            </a:r>
            <a:r>
              <a:rPr lang="en-US" altLang="zh-CN" sz="2400" dirty="0" err="1" smtClean="0">
                <a:latin typeface="Verdana" panose="020B0604030504040204" charset="0"/>
                <a:ea typeface="Verdana" panose="020B0604030504040204" charset="0"/>
              </a:rPr>
              <a:t>mAP</a:t>
            </a:r>
            <a:r>
              <a:rPr lang="en-US" altLang="zh-CN" sz="2400" dirty="0" smtClean="0">
                <a:latin typeface="Verdana" panose="020B0604030504040204" charset="0"/>
                <a:ea typeface="Verdana" panose="020B0604030504040204" charset="0"/>
              </a:rPr>
              <a:t>@ 0.25.</a:t>
            </a:r>
            <a:endParaRPr lang="zh-CN" altLang="en-US" dirty="0"/>
          </a:p>
        </p:txBody>
      </p:sp>
      <p:sp>
        <p:nvSpPr>
          <p:cNvPr id="296" name="矩形 295"/>
          <p:cNvSpPr/>
          <p:nvPr/>
        </p:nvSpPr>
        <p:spPr>
          <a:xfrm>
            <a:off x="22445695" y="18681399"/>
            <a:ext cx="11166233" cy="461665"/>
          </a:xfrm>
          <a:prstGeom prst="rect">
            <a:avLst/>
          </a:prstGeom>
        </p:spPr>
        <p:txBody>
          <a:bodyPr wrap="square">
            <a:spAutoFit/>
          </a:bodyPr>
          <a:lstStyle/>
          <a:p>
            <a:r>
              <a:rPr lang="en-US" altLang="zh-CN" sz="2400" dirty="0" smtClean="0">
                <a:latin typeface="Verdana" panose="020B0604030504040204" charset="0"/>
                <a:ea typeface="Verdana" panose="020B0604030504040204" charset="0"/>
              </a:rPr>
              <a:t>The quantitative result on </a:t>
            </a:r>
            <a:r>
              <a:rPr lang="en-US" altLang="zh-CN" sz="2400" dirty="0" err="1" smtClean="0">
                <a:latin typeface="Verdana" panose="020B0604030504040204" charset="0"/>
                <a:ea typeface="Verdana" panose="020B0604030504040204" charset="0"/>
              </a:rPr>
              <a:t>ScanNet</a:t>
            </a:r>
            <a:r>
              <a:rPr lang="en-US" altLang="zh-CN" sz="2400" dirty="0" smtClean="0">
                <a:latin typeface="Verdana" panose="020B0604030504040204" charset="0"/>
                <a:ea typeface="Verdana" panose="020B0604030504040204" charset="0"/>
              </a:rPr>
              <a:t>, evaluated with </a:t>
            </a:r>
            <a:r>
              <a:rPr lang="en-US" altLang="zh-CN" sz="2400" dirty="0" err="1" smtClean="0">
                <a:latin typeface="Verdana" panose="020B0604030504040204" charset="0"/>
                <a:ea typeface="Verdana" panose="020B0604030504040204" charset="0"/>
              </a:rPr>
              <a:t>mAP</a:t>
            </a:r>
            <a:r>
              <a:rPr lang="en-US" altLang="zh-CN" sz="2400" dirty="0" smtClean="0">
                <a:latin typeface="Verdana" panose="020B0604030504040204" charset="0"/>
                <a:ea typeface="Verdana" panose="020B0604030504040204" charset="0"/>
              </a:rPr>
              <a:t>@ 0.5.</a:t>
            </a:r>
            <a:endParaRPr lang="zh-CN" altLang="en-US" dirty="0"/>
          </a:p>
        </p:txBody>
      </p:sp>
      <p:pic>
        <p:nvPicPr>
          <p:cNvPr id="133" name="img-framework.pdf" descr="img-framework.pdf"/>
          <p:cNvPicPr>
            <a:picLocks noChangeAspect="1"/>
          </p:cNvPicPr>
          <p:nvPr/>
        </p:nvPicPr>
        <p:blipFill>
          <a:blip r:embed="rId6"/>
          <a:stretch>
            <a:fillRect/>
          </a:stretch>
        </p:blipFill>
        <p:spPr>
          <a:xfrm>
            <a:off x="32181" y="6425004"/>
            <a:ext cx="10888345" cy="3629025"/>
          </a:xfrm>
          <a:prstGeom prst="rect">
            <a:avLst/>
          </a:prstGeom>
          <a:ln w="12700">
            <a:miter lim="400000"/>
            <a:headEnd/>
            <a:tailEnd/>
          </a:ln>
        </p:spPr>
      </p:pic>
      <p:pic>
        <p:nvPicPr>
          <p:cNvPr id="125" name="img-dilatedpoint.pdf" descr="img-dilatedpoint.pdf"/>
          <p:cNvPicPr>
            <a:picLocks noChangeAspect="1"/>
          </p:cNvPicPr>
          <p:nvPr/>
        </p:nvPicPr>
        <p:blipFill>
          <a:blip r:embed="rId7"/>
          <a:stretch>
            <a:fillRect/>
          </a:stretch>
        </p:blipFill>
        <p:spPr>
          <a:xfrm>
            <a:off x="12015310" y="5190287"/>
            <a:ext cx="8055707" cy="2691721"/>
          </a:xfrm>
          <a:prstGeom prst="rect">
            <a:avLst/>
          </a:prstGeom>
          <a:ln w="12700">
            <a:miter lim="400000"/>
            <a:headEnd/>
            <a:tailEnd/>
          </a:ln>
        </p:spPr>
      </p:pic>
      <p:sp>
        <p:nvSpPr>
          <p:cNvPr id="3" name="Rectangle 194"/>
          <p:cNvSpPr/>
          <p:nvPr/>
        </p:nvSpPr>
        <p:spPr>
          <a:xfrm>
            <a:off x="11152815" y="8055849"/>
            <a:ext cx="9224301" cy="3673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sz="3000" b="1" dirty="0">
                <a:solidFill>
                  <a:srgbClr val="464646"/>
                </a:solidFill>
                <a:latin typeface="Verdana" panose="020B0604030504040204"/>
                <a:cs typeface="Verdana" panose="020B0604030504040204"/>
              </a:rPr>
              <a:t>Dense Point Diffusion Module</a:t>
            </a:r>
          </a:p>
        </p:txBody>
      </p:sp>
      <p:pic>
        <p:nvPicPr>
          <p:cNvPr id="4" name="334E55B0-647D-440b-865C-3EC943EB4CBC-1" descr="wpsoffice"/>
          <p:cNvPicPr>
            <a:picLocks noChangeAspect="1"/>
          </p:cNvPicPr>
          <p:nvPr/>
        </p:nvPicPr>
        <p:blipFill>
          <a:blip r:embed="rId8"/>
          <a:stretch>
            <a:fillRect/>
          </a:stretch>
        </p:blipFill>
        <p:spPr>
          <a:xfrm>
            <a:off x="12260104" y="13947774"/>
            <a:ext cx="7239000" cy="530225"/>
          </a:xfrm>
          <a:prstGeom prst="rect">
            <a:avLst/>
          </a:prstGeom>
        </p:spPr>
      </p:pic>
      <p:pic>
        <p:nvPicPr>
          <p:cNvPr id="137" name="3dv_aspp2.pdf" descr="3dv_aspp2.pdf"/>
          <p:cNvPicPr>
            <a:picLocks noChangeAspect="1"/>
          </p:cNvPicPr>
          <p:nvPr/>
        </p:nvPicPr>
        <p:blipFill>
          <a:blip r:embed="rId9"/>
          <a:stretch>
            <a:fillRect/>
          </a:stretch>
        </p:blipFill>
        <p:spPr>
          <a:xfrm>
            <a:off x="11504316" y="17155268"/>
            <a:ext cx="8636001" cy="2336801"/>
          </a:xfrm>
          <a:prstGeom prst="rect">
            <a:avLst/>
          </a:prstGeom>
          <a:ln w="12700">
            <a:miter lim="400000"/>
            <a:headEnd/>
            <a:tailEnd/>
          </a:ln>
        </p:spPr>
      </p:pic>
      <p:sp>
        <p:nvSpPr>
          <p:cNvPr id="5" name="Rectangle 194"/>
          <p:cNvSpPr/>
          <p:nvPr/>
        </p:nvSpPr>
        <p:spPr>
          <a:xfrm>
            <a:off x="228358" y="14543739"/>
            <a:ext cx="9224301" cy="36733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sz="3000" b="1" dirty="0" smtClean="0">
                <a:solidFill>
                  <a:srgbClr val="464646"/>
                </a:solidFill>
                <a:latin typeface="Verdana" panose="020B0604030504040204"/>
                <a:cs typeface="Verdana" panose="020B0604030504040204"/>
              </a:rPr>
              <a:t>Intuition</a:t>
            </a:r>
            <a:endParaRPr lang="en-US" sz="3000" b="1" dirty="0">
              <a:solidFill>
                <a:srgbClr val="464646"/>
              </a:solidFill>
              <a:latin typeface="Verdana" panose="020B0604030504040204"/>
              <a:cs typeface="Verdana" panose="020B0604030504040204"/>
            </a:endParaRPr>
          </a:p>
        </p:txBody>
      </p:sp>
      <p:pic>
        <p:nvPicPr>
          <p:cNvPr id="121" name="3dv_normal (1).pdf" descr="3dv_normal (1).pdf"/>
          <p:cNvPicPr>
            <a:picLocks noChangeAspect="1"/>
          </p:cNvPicPr>
          <p:nvPr/>
        </p:nvPicPr>
        <p:blipFill>
          <a:blip r:embed="rId10"/>
          <a:stretch>
            <a:fillRect/>
          </a:stretch>
        </p:blipFill>
        <p:spPr>
          <a:xfrm>
            <a:off x="1108245" y="15643542"/>
            <a:ext cx="8844915" cy="4424680"/>
          </a:xfrm>
          <a:prstGeom prst="rect">
            <a:avLst/>
          </a:prstGeom>
          <a:ln w="12700">
            <a:miter lim="400000"/>
            <a:headEnd/>
            <a:tailEnd/>
          </a:ln>
        </p:spPr>
      </p:pic>
      <p:sp>
        <p:nvSpPr>
          <p:cNvPr id="6" name="矩形 210"/>
          <p:cNvSpPr/>
          <p:nvPr/>
        </p:nvSpPr>
        <p:spPr>
          <a:xfrm>
            <a:off x="914336" y="20146882"/>
            <a:ext cx="10056899" cy="1938020"/>
          </a:xfrm>
          <a:prstGeom prst="rect">
            <a:avLst/>
          </a:prstGeom>
        </p:spPr>
        <p:txBody>
          <a:bodyPr wrap="square">
            <a:spAutoFit/>
          </a:bodyPr>
          <a:lstStyle/>
          <a:p>
            <a:r>
              <a:rPr lang="en-US" altLang="zh-CN" sz="2400" dirty="0" smtClean="0">
                <a:latin typeface="Verdana" panose="020B0604030504040204" charset="0"/>
                <a:ea typeface="Verdana" panose="020B0604030504040204" charset="0"/>
              </a:rPr>
              <a:t>For PointNet++, the receptive field of points is enlarged, but the point resolution is reduced.  FP operator recover the point resolution by coarse interpolation, which will  bring sub-optimal results to 3D object detection. Our method can avoid the above problems.</a:t>
            </a:r>
          </a:p>
        </p:txBody>
      </p:sp>
      <p:pic>
        <p:nvPicPr>
          <p:cNvPr id="150" name="スクリーンショット 2020-10-17 午後2.06.23.png" descr="スクリーンショット 2020-10-17 午後2.06.23.png"/>
          <p:cNvPicPr>
            <a:picLocks noChangeAspect="1"/>
          </p:cNvPicPr>
          <p:nvPr/>
        </p:nvPicPr>
        <p:blipFill>
          <a:blip r:embed="rId11"/>
          <a:stretch>
            <a:fillRect/>
          </a:stretch>
        </p:blipFill>
        <p:spPr>
          <a:xfrm>
            <a:off x="22445980" y="13426440"/>
            <a:ext cx="9986645" cy="1572895"/>
          </a:xfrm>
          <a:prstGeom prst="rect">
            <a:avLst/>
          </a:prstGeom>
          <a:ln w="12700">
            <a:miter lim="400000"/>
            <a:headEnd/>
            <a:tailEnd/>
          </a:ln>
        </p:spPr>
      </p:pic>
      <p:pic>
        <p:nvPicPr>
          <p:cNvPr id="151" name="スクリーンショット 2020-10-17 午後2.06.47.png" descr="スクリーンショット 2020-10-17 午後2.06.47.png"/>
          <p:cNvPicPr>
            <a:picLocks noChangeAspect="1"/>
          </p:cNvPicPr>
          <p:nvPr/>
        </p:nvPicPr>
        <p:blipFill>
          <a:blip r:embed="rId12"/>
          <a:stretch>
            <a:fillRect/>
          </a:stretch>
        </p:blipFill>
        <p:spPr>
          <a:xfrm>
            <a:off x="22445980" y="19394170"/>
            <a:ext cx="10184130" cy="1348105"/>
          </a:xfrm>
          <a:prstGeom prst="rect">
            <a:avLst/>
          </a:prstGeom>
          <a:ln w="12700">
            <a:miter lim="400000"/>
            <a:headEnd/>
            <a:tailEnd/>
          </a:ln>
        </p:spPr>
      </p:pic>
      <p:pic>
        <p:nvPicPr>
          <p:cNvPr id="8" name="Picture 7" descr="スクリーンショット 2020-10-17 午後7.32.38"/>
          <p:cNvPicPr>
            <a:picLocks noChangeAspect="1"/>
          </p:cNvPicPr>
          <p:nvPr/>
        </p:nvPicPr>
        <p:blipFill>
          <a:blip r:embed="rId13"/>
          <a:stretch>
            <a:fillRect/>
          </a:stretch>
        </p:blipFill>
        <p:spPr>
          <a:xfrm>
            <a:off x="22374225" y="16344900"/>
            <a:ext cx="10058400" cy="1171575"/>
          </a:xfrm>
          <a:prstGeom prst="rect">
            <a:avLst/>
          </a:prstGeom>
        </p:spPr>
      </p:pic>
      <p:pic>
        <p:nvPicPr>
          <p:cNvPr id="141" name="sofa-rf.pdf" descr="sofa-rf.pdf"/>
          <p:cNvPicPr>
            <a:picLocks noChangeAspect="1"/>
          </p:cNvPicPr>
          <p:nvPr/>
        </p:nvPicPr>
        <p:blipFill>
          <a:blip r:embed="rId14"/>
          <a:stretch>
            <a:fillRect/>
          </a:stretch>
        </p:blipFill>
        <p:spPr>
          <a:xfrm>
            <a:off x="22112605" y="3831590"/>
            <a:ext cx="10010140" cy="2439035"/>
          </a:xfrm>
          <a:prstGeom prst="rect">
            <a:avLst/>
          </a:prstGeom>
          <a:ln w="12700">
            <a:miter lim="400000"/>
            <a:headEnd/>
            <a:tailEnd/>
          </a:ln>
        </p:spPr>
      </p:pic>
      <p:sp>
        <p:nvSpPr>
          <p:cNvPr id="9" name="矩形 293"/>
          <p:cNvSpPr/>
          <p:nvPr/>
        </p:nvSpPr>
        <p:spPr>
          <a:xfrm>
            <a:off x="22112293" y="6381976"/>
            <a:ext cx="11166233" cy="829945"/>
          </a:xfrm>
          <a:prstGeom prst="rect">
            <a:avLst/>
          </a:prstGeom>
        </p:spPr>
        <p:txBody>
          <a:bodyPr wrap="square">
            <a:spAutoFit/>
          </a:bodyPr>
          <a:lstStyle/>
          <a:p>
            <a:r>
              <a:rPr lang="en-US" altLang="zh-CN" sz="2400" dirty="0" smtClean="0">
                <a:latin typeface="Verdana" panose="020B0604030504040204" charset="0"/>
                <a:ea typeface="Verdana" panose="020B0604030504040204" charset="0"/>
              </a:rPr>
              <a:t>Our method can yield larger receptive field, denser sampling when more stages are involved .</a:t>
            </a:r>
            <a:endParaRPr lang="zh-CN" altLang="en-US" dirty="0"/>
          </a:p>
        </p:txBody>
      </p:sp>
      <p:pic>
        <p:nvPicPr>
          <p:cNvPr id="146" name="スクリーンショット 2020-10-17 午後2.07.24.png" descr="スクリーンショット 2020-10-17 午後2.07.24.png"/>
          <p:cNvPicPr>
            <a:picLocks noChangeAspect="1"/>
          </p:cNvPicPr>
          <p:nvPr/>
        </p:nvPicPr>
        <p:blipFill>
          <a:blip r:embed="rId15"/>
          <a:stretch>
            <a:fillRect/>
          </a:stretch>
        </p:blipFill>
        <p:spPr>
          <a:xfrm>
            <a:off x="22257385" y="8587105"/>
            <a:ext cx="10666730" cy="3667760"/>
          </a:xfrm>
          <a:prstGeom prst="rect">
            <a:avLst/>
          </a:prstGeom>
          <a:ln w="12700">
            <a:miter lim="400000"/>
            <a:headEnd/>
            <a:tailEnd/>
          </a:ln>
        </p:spPr>
      </p:pic>
      <p:sp>
        <p:nvSpPr>
          <p:cNvPr id="11" name="矩形 293"/>
          <p:cNvSpPr/>
          <p:nvPr/>
        </p:nvSpPr>
        <p:spPr>
          <a:xfrm>
            <a:off x="23909020" y="7806690"/>
            <a:ext cx="7904480" cy="460375"/>
          </a:xfrm>
          <a:prstGeom prst="rect">
            <a:avLst/>
          </a:prstGeom>
        </p:spPr>
        <p:txBody>
          <a:bodyPr wrap="square">
            <a:spAutoFit/>
          </a:bodyPr>
          <a:lstStyle/>
          <a:p>
            <a:r>
              <a:rPr lang="en-US" altLang="zh-CN" sz="2400" dirty="0" smtClean="0">
                <a:latin typeface="Verdana" panose="020B0604030504040204" charset="0"/>
                <a:ea typeface="Verdana" panose="020B0604030504040204" charset="0"/>
              </a:rPr>
              <a:t>Ablation studies w.r.t. seed layer, stage </a:t>
            </a:r>
            <a:endParaRPr lang="zh-CN" altLang="en-US" dirty="0"/>
          </a:p>
        </p:txBody>
      </p:sp>
      <p:pic>
        <p:nvPicPr>
          <p:cNvPr id="2" name="图片 1"/>
          <p:cNvPicPr>
            <a:picLocks noChangeAspect="1"/>
          </p:cNvPicPr>
          <p:nvPr/>
        </p:nvPicPr>
        <p:blipFill>
          <a:blip r:embed="rId16"/>
          <a:stretch>
            <a:fillRect/>
          </a:stretch>
        </p:blipFill>
        <p:spPr>
          <a:xfrm>
            <a:off x="2865719" y="41231"/>
            <a:ext cx="1945780" cy="1945780"/>
          </a:xfrm>
          <a:prstGeom prst="rect">
            <a:avLst/>
          </a:prstGeom>
        </p:spPr>
      </p:pic>
      <p:pic>
        <p:nvPicPr>
          <p:cNvPr id="10" name="图片 9"/>
          <p:cNvPicPr>
            <a:picLocks noChangeAspect="1"/>
          </p:cNvPicPr>
          <p:nvPr/>
        </p:nvPicPr>
        <p:blipFill>
          <a:blip r:embed="rId17"/>
          <a:stretch>
            <a:fillRect/>
          </a:stretch>
        </p:blipFill>
        <p:spPr>
          <a:xfrm>
            <a:off x="26223796" y="269718"/>
            <a:ext cx="4444151" cy="148519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334E55B0-647D-440b-865C-3EC943EB4CBC-1">
      <extobjdata type="334E55B0-647D-440b-865C-3EC943EB4CBC" data="ewogICAiSW1nU2V0dGluZ0pzb24iIDogIntcImRwaVwiOlwiNjAwXCIsXCJmb3JtYXRcIjpcIlBOR1wiLFwidHJhbnNwYXJlbnRcIjp0cnVlLFwiYXV0b1wiOmZhbHNlfSIsCiAgICJMYXRleCIgOiAiWEZzZ0lDQWdlVjk3YkgwZ1BTQmNiV0YwYUdOaGJIdElmVjk3VGl4RVgzdHNmWDFiZVY5N2JDMHhmU3g1WDN0c0xUSjlMSGxmZTJ3dE0zMHNMaTR1TEhsZmV6QjlYVnhkIiwKICAgIkxhdGV4SW1nQmFzZTY0IiA6ICJpVkJPUncwS0dnb0FBQUFOU1VoRVVnQUFCS1FBQUFCWEJBTUFBQURJUklCSEFBQUFNRkJNVkVYLy8vOEFBQUFBQUFBQUFBQUFBQUFBQUFBQUFBQUFBQUFBQUFBQUFBQUFBQUFBQUFBQUFBQUFBQUFBQUFBQUFBQXYzYUI3QUFBQUQzUlNUbE1BWnJ2dnEwUXl6ZDEybVNLSlZCQmh6TXI3QUFBQUNYQklXWE1BQUE3RUFBQU94QUdWS3c0YkFBQVZJRWxFUVZSNEFlMWRYV3dseVZWdWU4YjIyQjVmV3doSXhNUGFZZ0FoSXNYRERwQ0JMR2tudTZBTmZ6WkJTSWdOdVFZaGZzTERIWWtGTm1LRnpTNG9FL0hnRVFFRmlZaHJRc0lpUmNJT0t6WUNRbXdKQVcvWUVnOUVDR0dqc0lzZ3l0cXNKNHozSjFOODlYZnFkRmYzdlgycnErMzE2UGJEZFhYOWZPZWM2cTlQblRyZDl6cEpIcWpqeFIrWHh3TmwwZ1V5UmszK3lnVlN1SXFxSFNHUDdTcGRoMzFpejhDMG12elhZOE9lTTk2UVV1ZDRBWWFVT3NmSmZ6QkZQNmlVT253d0w5ZEZzV3BhUEhnTDM1QlM1OHErTTZIVStPOTlhL3J3WE03T3o5M09WVVE2N1lqRFNFaERtS0FaT0FOS3RYNVhiUVB1WmZXYkZMbUtiSFA0MlpCUzRYTVhaV1R6bEJyZlVvd1NZcGNyM0ZvVC84dlA0NVdIbElvM2wwRklqVk5xZXRFd1NxeHpCUzhMY1orZnh5c1BLUlZ2TG9PUUdxZlVuaEFQLzhEamtsYkhYTUVkSVJiNGVienlrRkx4NWpJSXFXbEsvWUs0OXhBVU93Q2xybk1Gd2JSOWZoNnZQS1JVdkxrTVFtcVlVaVBpUk8zMEprR3BkYTVnS2dRL2pWZ2VVaXJpWklaQU5VeXBybmluMGtwbVZSZVlmdU5DM0dXbk1ZdERTc1djelFDc1ppbDExVDYvYllGU1MweTlLU0crd2s1akZvZVVpam1iQVZqTlVtcmVaZ3FrbDlwbDZzM21RaXZXVkxjNHBGVGRHYXc1dmxGS1lYbTdwZlViQTZWNE9INGd4R1pOemN1R0R5bFZOak5uVk44b3BiNG94S3EyWXdhVU1rVlZnV1RWaW02Si9qbWtWUFFwSFF5d1VVb3RpbGVOTmdpcStLTTNoRlluZytsWnZmZVFVdFhucXBHZVRWSUtxOTJTVVJySmNzNmhFU0hlYU1RY2dBNHAxZFRNVnNSdGtsSlhIRzhtUk9ZcE1VNy9yNktDQTNjYlVtcmdLWXM3b0VsSzdkeGR0Y3BleXVhaGRuS0pUOXN0eHQ4aHBXTE1ZZzJNSmlrMTd2UTZFaFJXeWNwdU5xWGcra1VvRFNrVllSTHJRRFJKS2FaWEo1dmFYR3R1d3plTXBkaTBuMHZ4akNnMW4za1JvY2tOMzVCUzU4SWpKdlNNS0xWRlNVOHBHeHUrcHA3d0RYZDg3T0tlVDlGUzZtdlM3MmdxOXlnTncwcTM2d3djRmVLcjdpeHlpY2RTelZwMWtkR0RKcjJhd1laU1B5OXVNc2Z4MFZlQ0pQWVlKRExCMDJ4anIzUkNCVWFwWnEyNnlPZzlMbFY1VTBXRE5hWEd4S2VUZVhycWhsVDNuWExna0JiNTFKaU5POGkrNmNKYUloUWRwWnExNmlLakIwMXpWWU0xcFRwWWgyWXArNGdrMG1hUTBOSkJDSjc0OTJFUVdjMlY5cTNiNENqVnJGVVhHVDFvanFzYXJDalZTdmVUNUlxd3k5MU85Q3VPNXpIOEFVeHFYNk1LTXEzUElLSlVzMVpkWlBRK00xamNYTmxnUmFuTHJ3RmxscDdDeldmZkdpaVdNRkR0bFV3OGpuZGVUZ2NhUGxCbm9sU3pWbDFrOUlIbTAzYXViTENpVkVkKy93bSs2VkFQWDg0RVBoYlMvbjFKL1lSUTBjY1R0b3YzOXlnVGp5Tlc0ejdMNjEydmdpZzFrRlVEeTd6STZBTWJLd2RVTmxoUmFuRVhROXBFcEpTV1FBbVZPMXBZdGNxTzBxRCtJUE5NRHo2cnNZZkdiTWMzaUZVNUl5dWNYbVQwQ3ViNVhTb2JMQ2sxcm43Z2E4c3VmTmllMmRlY2ZPQkV2cDlaZGl3VTlGZFZlNW1BZnllVFNpOGJFMXB2dmRSQVZnMHM3Q0tqRDJ5c0hGRGRZRW1wS1JXWGsyL0M5a3c1a1M5Ly9KTlBmYTh2L3RFeVFvblRGYjgzYWthdTNjQ1FreHQwcEUzbUVDZ3ZOWmhWaFpyM3FMekk2RDNNS204cU1iaGdnS1RVckV4bHcvdVlqRGEyWjhleTV3YUkwTU5kRllBVlZvMkFRZDZSWFNML1diWlRscUZ6Y3ZQRFR6M0xzKzBLZHp4MUtDZlAvRU9oTEZscHZWU3pWbDFrOU5LcDY5VlFZbkRCRUVtcGptUVF2Z2FsaUpRa1NFc3R5SjdQNFJwR2lIbTJIQk5jYVZVS29LT3JHaXpORG5TM1hXcldCZm42T2p1K085ZE1wNVpTZGEzNnI1N2ZDcXVGUHZaY2V2cjBDbW5zRitxaC8yTjY4bHQvNklQV3F5bFJLVW4rNC9IMG1VOXhiRW1wdlUzVWdFaEx1bUdIa3VjYmxtVzZJZWhUZnMvWVAzSlFMLzBVdWx5M2xYKzdLTVM3UDJEUDZHL3JoYTRRMy9JeWppLzlORmJmYjZlR2JNRlNxcVpWWXhzOVBYUWRkTzIzVC80cHF6Yy9xNE4rTlJYUFhCUGlWemhlaEhLWlN2OGpUcDVjRS93R2w1UjYzelpFdHVrcDNEeWxwZExNTjRURDlKcDg3TEhIUUpGWDhFY2ZQL1JCbk9XeGtLcXlYL2xEMDRUNG5Yd0hkYjdqVXFSZnlBVDh2TGVsVkQyclp0eFhNVGc0bFd1Z1QyK2MvdjdmdkI5aHhSeWg1UXMxME1mVDExYVQ1SytGZUhzZXRONTVpVXBqNmIzOUpQa0N2MkNTVXVwWXRodStaTmxtRS9CYTA1MTZlcGpSb01LNkE4S0w1NTREbUx5M1FmS1Q1R3JtQzFwdTVBSHJzK2Z6VW5lMGxGSm5ZVmExL3ZJYjBnSWxuU0ttRkliZU9WM0ZlSGp2UGkvNGhLRzM3eDVLN2RyaVZQMlY1WGlIcjFKYjdFcjRaWGJGaUZJdS9VaGJQMFF2cTdKLzdhTXJ0R0FOTkZzUW9vMitjY0R1MnN1ZUY5TWp0OWhWd0NYWkxGUXNRNmt3cTNCVG5TNzd2UGZFQmFGUHA5cC9kQ2pTOEhCMVJSQjZLOTFWb3pFOXQwcHdhMVI3S2swTCtlQWxTUzZiMzc2UVpVc3AwTWVFNGk0dGhZaGRkcWwvckdXNDJhYU5nRU9lL1FyeW4rdjIvRXJKRCtSdHNNVVJONGJab2RwUjVpK25WS0JWajk1ODcycW5QNlhDMENmTTFoWmI3Qkl6dFNGaDZGZkZSOVJ3ckRERjA1T2JyWUZPZlpVbXhMdU1PTnF3RTZXUU9Walg4RFl0eFI4a0R5VFk2NXg3THhnK2F5SGZwM01Nc1RRSFI2L24yOVU1Y0ZqRFVjbURRazZwR2xaVm9GUVkrc0Y5WXh4ODRXR2huYm95REIyN0xCMnNyTG1zVEE4aGd6WDVLcGwxTDBuMjNMZkhyWmZDYXJSTHBoenIwbEdrUjNGZ0N3OGJGa21VTTZoN0swa2RSUTZ1dXhaV3drM0NHdkNrY0k0MVVwRlRxb1pWRlNnVmhyNjRhVlRkc1ZlZlZNOFV3dEF4NnBhQ1dZNjF4RENsZkpYVzdIOVc2YmgxMWxMcWdOWW04SHhCdzdRai9XQlA3cjFna2YzRkRTVUxENURtWGZYV2tsWWc5NG1GbURWZ2s3aWU2NkJPT2FWcVdGV0JVa0hvTFhHeXE5WEdObVZkbHdvL2c5RHhQb2tCYllKU25rcFl2STN1czQ0cmxsS0x0Sm5hb1p0bkwwSmFTa3FFbWNkdTFtUytZTnVkNmhMY0pxaXM3eS9rN2VmeTdlb2M0Ulp2eUN5RGJnQ25WQTJyS2xBcUNCM212NnFWaFp1MWE2RFQzcFdDMEJFbm00VnYwVGw5aDFtejVLazBSYXZyaEluVEljRlNTbENWbytJYVhlTjZxclRKNzBrY0xJUDg1eEVVOURqSWpqMkt5VmUzZk1xcFhrZFpMbWFDZGRWQmZYQksxYkNxQXFXQzBIRmptMGdXRThGQ1EyZUFLUVdoSjYwL2VVU1AzOGdFR3g1NlVJV24waFVTY3RreDJGQUs5NDROanJmSW1SWEVQTkJrdk9oVktWWDNSSW1lUUdUZUJmZVJseU9ZbExPYzJybWU4U2luZ1hsYUNqV0xkQmRrNURKS0RXQlZCa0tlOUtkVUdEbzIxTVo4aElZOW52bUVvWk1aMk1yMEFLZHVBeFY4bFhZbzJrWlFzbTNBREtYZ0lxd1QzckFtNDM1YThVVUd2QytWWnJZMldPRGV5TU9PeXBxdWxUZkZnM25XbGFlbFVMMXNGV1ZkVUdTVXFtNVZGa0tlOWFkVUlQcUd2WG5ocFhvOFFnMUV0NFpnVlYydzVWaC9mWlVPN0NJdTE1aDlJOGRRQ3E3anVxNEJ2ZDFhWDZBTWlGWjZMQlQwbDIvYVdQZWptckY4V1lkSTNXZmxIVFZyWjZGU1drcDZLWmNMSWFRTXBhcGJ4Y2FiWW45S0JhTC94ZW1jRm9HcjBHUGhDMFMzaG55UnRsdTJwdjVmWDZVOVNxM0JtRHRHZ3FFVUl0OGxYZVBTV1JQRmwrelJVa2FkcmhTcURaOW9TS3FhMndVenFSNXo0OGJTZDIybHRKUjgrYWJ3RFhibXBRYXd5dE84UDZYcW9FdHgyQWliMjlnVGpvcWE2R1dKNENKUlZldDhsWmFKVW5DNVN3YkhVQXFya1NFWkNIQ3MyMmI5QmFxcThFdy9ZTnRGVmRiUGt3RFhxM3NMWmZoSEhXVlVTa3NsU2RiNUVSaWpWQjJyK2xPcURyclVGbDU1azdUMkN2WFFjUlZYUE1pNkZiNUthN1RnZ0ZMeUdzckRVQXJtemVrS1VIRkJsMktscGVDV0RLTEMzU3FnbEhxdkdSbFkvVXl4VWxvS212ZU5wZXBZMVo5U2RkRGxUSFJkUktzbUp2dFJDMzFtVGJ3dEN4Zmp6RmVKNGtLNWoxODNNaHlsOW5YTkVmbXJ2WXh6Q2RkcGkraXFNTmFjY01MVXR4UkVMOG1xYW1rcHJORDZrU1doNkFMelVwaURZS3Z5bFBySmIxckpDYXFETHFGU3BuOU05Sm4zUENYRTkzTmxmZlR4VC93cGRmamd0NjNhTXEvMkIva0dPMHJoYXF3YkZMZndtUm5EdldNa3JGRW5LekhzYjBwWkNUVmVaSjJXckJ2WEQ3dmdyV1c4V2pFdGhkQ3I4TEVyb3hROGRiQlZPVXBCV242ZldnY2RadUsrdmk2TmwwZFVkRVRSUWp5OXJaRkwwTHN1UVlUQW1peGoxWlZVU2lsVEFVcFphd3lsOEhCZ1grblFTb2tBUFpkNnAzQy9FcmFJUENtQTljb0xJVlJhU2dWVHNtZkZ0QlNpVzBsQTcyQ1VxbU5WamxKdHFLMW5pQVRXUVFmSWpqaWh5eDRiL2FXUGlyc0VudmpvY3R0dTAxYXlkVVVibGEvdWE3QkQ4U2tGVHQ1UnNMaFFKaE9Idlg4T2tpWnpvQUp1R3F1OUhDZlYxcUxlU3RVcUxZVzJMUlZkVkV4THdRM2Zrb0NmZTg5VDc1Qi83Y0VvVmNlcUhLV1dvYllTWjhVbzE2SU5DWnV6TlphVmlvKyt4Vnk0ank0ZG1jMDN5OVlGYlZXK3VxL0I3dEw2bEFKL05Pd2U3ZmpoRUErMXBIcWZzODRsU2lESTFqdUJIM05UZXNtUWEwYzVzSXBwcWJiQndaUms4bE9NVW5Xc3lsRnFBMnJubkdJZGRQWDFrUldhMk9qbzh0c3B1eGJlUjhjZWpESXdzblZkZDgxWDl6VTRwUjJmVHlua0RlOUxXUERJWHVsUkVxcmxoWDRlWkJjNktXRk9TMXF3a09xNzBUakJYUUl0S3FhbHRnemx2L3kxTGhhUWdJeFNkYXpLVVdvUmF2UHNtcFJVYTg2NjRyc2toajZpbzh1c0hhbnJvOE92a3BlU3JRdGFqWHcxSVpDYU9aSmtLTFZ1ZXBsWUtubGVCVHl0NVp1MHhaOFZoUnNxTTY3Nm4yV0s5OVVZTEVacVg5Y1dKNGNXcEx1dVM0aXpJTE55V29xZWxkRUtLbUU0cFhwYWhXOUU1QS8yTFlvY3BlYlJOVDhmTmRBUm5QTjN3Mk9qWXhvTzNMVDc2TmdhME1Jb1crVTlqaU5mM2RkZ3QrUERVTHRNV2tyaGk1Yy9tRXovM2VuelJOa09PVFV0TC9UVHVWaUZBSStzWXFzTjZ3MVJTMitsZ1g2SFNiVzBGR3d3Zm5uSzVtYTFocHhTUGEyQ3NQekJic3NjcFhBRG4vQmRocFJWQXgwSjN3V3RydnFNalE3UVdYZU5DOUJodTVXUHBjR0dWZktiTExhNllKQnZjSzlVWjVMOHA4QnZLNG83T3paNFJpWk9lVGxsY28wUExMS1p2VDVVRmVLOUg3OG1UcmNKTmQwM3hZNk1BRXJTVXRoZ21adEpkY2E2djZsSFhhRnBVT2VjVWoydCtwbmIzdkVqR2xGKzVpaVZmT3owanpJaG0relRhODU2bzQ5a0Yrdkk2RkkzekRNOWxQWjFIMW43a095a2pyZmN1Mk9Mdk5vZjVCdThTTmNXZC9pU1FiRmVDanVuYStLWmgzRDMyTFRVSWlVYXJNQ2d2ekR0Rmg4b3ZaUTYzT1dicG4wQU90K3ZtSmJDbXk2SEd2ZklQa3ZTcHhsS2hWdVZweFRBUFVxRm84L2JmYnZXV1g1R1JKZHd1YnlTank0NzlUbjhRVG1TWkI0Yjd4bzBSeWxkNFY3Y1M0bDJmUVQzYmo1eWJsVjFsRHMrZWZ5Mkd6Wnlhc3ZZUkwxUmxwWkM4R1c3eWI4cDNTRHo5aWJRelZsSzZib0FxM3hLdFdoOTBLRDBPVGo2Q1A4cXBjYUpoRDcyOVVZdGJJT1l2cVhvWkVSQm9YUVFHVHhQemhZTXRrdE5ubEtVU3NYVjVldE1nY1JxVmZPblZwVHB2NmdZOVgxc3RQcDlOWDJPeHF2NWtNWDAzTXRrVEdIQ3BtbFl0dTgvNi9NaVNnVlk1Vk5xUEIrdEd2bDRmbTNTejVYbnJQdktvUnc4OG1rTGdjQXNDbnBydzA0TFZpTG1aRXJSblFKK3FYUVFHZHloTFFzV24yMkRrS01VZkloWmdhR1M3ZU1MRzZEbU0zbVV5VlNjUFAzdkhPSFNWK21zTGNUSE1xRVh0U1JyNUpaa1hkdmRneW03RzlGU1FLa1FxM3hLemJEZzNhbWxNbTBEenRta1dRQ3VzTVJQSEhSY1diUDl4ZlZqODFLR3p1M3d5bVdEM0hSZUlobWpiZzNSbEdyOW5NRkRNTE9naTVkbG43RmY5ZVJFcVBoOERtUG5QbFVnQmsvWlBGTTlDclREazVYVHFWaVhmM0ZNWjZqR0tWWExLcDlTVTVsY1JWSUR2V3U4MnV5eE5rRit4a0hIL0Jsc3VISG03blBvVG15dlVtNVFvY0UyWnJsRS9zcTgzTElsZmtOalk4dTFxa3VYcEVhajV2YnJKYmgrMi93NlljakhOZGZwakJmUXdocWVkMm1kRVp0TU1MMmRsNnBsbFUrcFM0d0FrQldPUG1sRGlzNHRaMkVjZEZESytGTGtCcHp6VDNMb1RteXZVbTVRZ2NId1Z3WWcvNlVyaURjcnVYdWZlMGZlL1B3MjZpVzhYdHZ5cGh1LzVqYWpxUHhYOXdvRzdyb2w2b2FNMElJOUdlVlVReVZScXA1VlBxVTRBVlNtUDNUT3V0YmQ3UzFaSTZBMm8xYzRPbXcyTGgvdlNiQmJJSXZ1cFBZc1pRY1ZUU2R5OUNzYW9rMnJodlpTQnphVVEzejVMaU9sTFlPcTlsSlBtWkVhN1UwcjRhREtITUhDQ3FPeC9JRWcxckJuM1R1NnpqS3F5WkZFcVhwVytaVGFjb3BCVERqNnBIMEQ0VVdlL1lpRFBpTWUzcGFUSUtlaEhGMzM2UHZaWDZWazN1NEdsbW5EcHltMWJFTTVYTGQ5STJsZTBuMkxybWhmK2VFZFJoeHYxQ3ZYWms0QWlHbTVibkdQMkhiaEo4U0pWVk4yY21YWm1TaFZ6NnEyWFVHc0FxM1VsdFRmY1BTdVVMOWFtZ3Ayd3lTeDBEZVdqSmFacjRibTBET0dsSjdrQmhVWmpEZmt0Vk9jWmcrRVZYaStadGZkcmwwQTVaYnFPRWt5bWFCUzJUVWIydngybW5FN0IvVXFMY1VEU0cwYU9hMC9rRGwyT3JxVUtOVlZSS2w2Vm5WNWRDdVJwMHpjYXdRSG8yTUZwMlBiZ01WRDc1alZHRkhPT3drOHI3dHI2RldxWURCZW50VGJ5Z21iS0FDZ290U0cwUDRMNjk2U0ZUSUwvbDB0MlRiYlBqSCt2dmdXQkhKUE9LUU50azg1b0YzTGwzNFJqd28vTDM5VThZVi9XeFRDWmQ3eGY5bnNwc05nRUtYQ3JXcTkvTUw3Y2RsLytKZGVQblNLN2RpUVFGY0ZvKzhSb1NpMkJXSXM5REh4bTBvLzNJR09yM2wwWjFTdlVnV1Y1UHEvSkRIWXVtY1h2bzhvYlAxb1hSWHhWUHJWNUdCZGx4djh4RklyajlkSnhEeExTK0U1bms3WExldGU1dlBlUTlRYkJlZFlkUzFSYXRuODFOTGdWclZKSEx1bjF1YTRWRXhpMkp6aHRxV0QzUXlSMEpQa3MrS1JEeVN0OXpIbkFMVno2QmxEU2s5eWc0b01SbEl1UGQxUGtyZUs3M1F3eWtzZFhGY1ZZMmwyUWZsR1RuUTNKR3BwUXVBWHFXK0lkUUlkWmM1Zyt0b2p0MVhESWwwRklkN3h4NGZVR1lVeFFXdWpyaVpLaFZ2VkZqZHUzdjYxMjgvZVlQR1UvdDF2SnprVUhTc1NIYzRoeDBLSGZ2OGl4RW1LMzhsMXFwb2Z0bWNWVllxVlZKSlBraytlL0dWeDk5QkJLa3BOdktKcTlqalhrdWsvTy9sejErKzhTaC91Si9pcTNUWGJqa1NwdUZiTk02cExVVzllOU04OGw1NDhtWEhrZWQzdFZQWDhteDlVYURBUS92dng5T2E3RHhtVW9sUnI0OVh0Wkh4UHZNWmJXS2R6TEQ3Y1QvWkU5a1VIdHVPTGF0V1lUUUZiZlM0eXVyV2gxOTl3Z3hXbEV2eDQ5Yk5DZk05aEx4bm4wamFkM1dZVjZIQ0V4WHFLaHpua3BhSmFOZlByZWRreDUreXMwZk8yRkp5SHE2UXBsZndWWHBiNit3TGc4NjRhc1lubVVrVU9rTlZxMzJITmpsSU5XOVhzbkRXTHp1YXJlckdpU29aUzFYSFB0dWZvY1Q5NWUzakt0TFhOZW5YRTErSFhybGpGc0hpR000Q3AvMUcyZno5RHlWVkZ0WGY3OVFTbFdtN25oTjRkdGFIaUpPc0hNV3lQTmdQeWk3ODhKUlFOT0I3UTJtRS9ySTdZdnV5eVd1ZzlwRlMvS1d1dy9jMVBxU21XYWl5WmlFbnhvY1U1M2pha0ZKK05NeTYvK1NuVlhlZy9KVCs3OGMzOU93MTdER2RBemNBWWUySXhuSkxoREVTWWdjbTNSd0FaUXB6OURQdy9NdXpRRUo5TnJROEFBQUFBU1VWT1JLNUNZSUk9Igp9Cg=="/>
    </extobj>
  </extobjs>
</s:customData>
</file>

<file path=customXml/itemProps1.xml><?xml version="1.0" encoding="utf-8"?>
<ds:datastoreItem xmlns:ds="http://schemas.openxmlformats.org/officeDocument/2006/customXml" ds:itemID="{AAF373D1-14A5-4CF0-9419-1CB686A586A6}">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 Black .thmx</Template>
  <TotalTime>12</TotalTime>
  <Words>465</Words>
  <Application>Microsoft Office PowerPoint</Application>
  <PresentationFormat>自定义</PresentationFormat>
  <Paragraphs>33</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宋体</vt:lpstr>
      <vt:lpstr>Arial</vt:lpstr>
      <vt:lpstr>Calibri</vt:lpstr>
      <vt:lpstr>Cambria Math</vt:lpstr>
      <vt:lpstr>Times New Roman</vt:lpstr>
      <vt:lpstr>Verdana</vt:lpstr>
      <vt:lpstr>Verdana Italic</vt:lpstr>
      <vt:lpstr>Office Theme</vt:lpstr>
      <vt:lpstr>PowerPoint 演示文稿</vt:lpstr>
    </vt:vector>
  </TitlesOfParts>
  <Company>Rice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Aswin Sankaranarayanan</dc:creator>
  <cp:lastModifiedBy>刘旭</cp:lastModifiedBy>
  <cp:revision>198</cp:revision>
  <cp:lastPrinted>2020-10-17T11:41:23Z</cp:lastPrinted>
  <dcterms:created xsi:type="dcterms:W3CDTF">2020-10-17T11:41:23Z</dcterms:created>
  <dcterms:modified xsi:type="dcterms:W3CDTF">2020-10-20T01:49:49Z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1033-2.8.0.4624</vt:lpwstr>
  </property>
</Properties>
</file>