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dat" ContentType="text/plai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5baad70629e74db8" Type="http://schemas.microsoft.com/office/2006/relationships/txt" Target="udata/data.dat"/><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Lst>
  <p:notesMasterIdLst>
    <p:notesMasterId r:id="rId18"/>
  </p:notesMasterIdLst>
  <p:sldIdLst>
    <p:sldId id="273" r:id="rId3"/>
    <p:sldId id="307" r:id="rId4"/>
    <p:sldId id="317" r:id="rId5"/>
    <p:sldId id="371" r:id="rId6"/>
    <p:sldId id="345" r:id="rId7"/>
    <p:sldId id="355" r:id="rId8"/>
    <p:sldId id="372" r:id="rId9"/>
    <p:sldId id="373" r:id="rId10"/>
    <p:sldId id="356" r:id="rId11"/>
    <p:sldId id="375" r:id="rId12"/>
    <p:sldId id="342" r:id="rId13"/>
    <p:sldId id="359" r:id="rId14"/>
    <p:sldId id="363" r:id="rId15"/>
    <p:sldId id="367" r:id="rId16"/>
    <p:sldId id="374" r:id="rId17"/>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00"/>
    <a:srgbClr val="0000FF"/>
    <a:srgbClr val="FFFF66"/>
    <a:srgbClr val="FF9933"/>
    <a:srgbClr val="FFB600"/>
    <a:srgbClr val="262626"/>
    <a:srgbClr val="EBF1DE"/>
    <a:srgbClr val="000000"/>
    <a:srgbClr val="03F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1588" autoAdjust="0"/>
  </p:normalViewPr>
  <p:slideViewPr>
    <p:cSldViewPr snapToGrid="0">
      <p:cViewPr varScale="1">
        <p:scale>
          <a:sx n="103" d="100"/>
          <a:sy n="103" d="100"/>
        </p:scale>
        <p:origin x="2208" y="8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1"/>
            <a:ext cx="3026833" cy="465797"/>
          </a:xfrm>
          <a:prstGeom prst="rect">
            <a:avLst/>
          </a:prstGeom>
        </p:spPr>
        <p:txBody>
          <a:bodyPr vert="horz" lIns="92958" tIns="46479" rIns="92958" bIns="46479" rtlCol="0"/>
          <a:lstStyle>
            <a:lvl1pPr algn="r">
              <a:defRPr sz="1200"/>
            </a:lvl1pPr>
          </a:lstStyle>
          <a:p>
            <a:fld id="{6BE5861D-50E1-4F4C-978E-192C47CE2AB2}" type="datetimeFigureOut">
              <a:rPr lang="en-US" smtClean="0"/>
              <a:t>12/2/2020</a:t>
            </a:fld>
            <a:endParaRPr lang="en-US"/>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2"/>
            <a:ext cx="5588000" cy="3655457"/>
          </a:xfrm>
          <a:prstGeom prst="rect">
            <a:avLst/>
          </a:prstGeom>
        </p:spPr>
        <p:txBody>
          <a:bodyPr vert="horz" lIns="92958" tIns="46479" rIns="92958" bIns="4647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824E75F7-5466-488F-9EE8-5A81484C1799}" type="slidenum">
              <a:rPr lang="en-US" smtClean="0"/>
              <a:t>‹#›</a:t>
            </a:fld>
            <a:endParaRPr lang="en-US"/>
          </a:p>
        </p:txBody>
      </p:sp>
    </p:spTree>
    <p:extLst>
      <p:ext uri="{BB962C8B-B14F-4D97-AF65-F5344CB8AC3E}">
        <p14:creationId xmlns:p14="http://schemas.microsoft.com/office/powerpoint/2010/main" val="1352539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E75F7-5466-488F-9EE8-5A81484C1799}" type="slidenum">
              <a:rPr lang="en-US" smtClean="0"/>
              <a:t>1</a:t>
            </a:fld>
            <a:endParaRPr lang="en-US"/>
          </a:p>
        </p:txBody>
      </p:sp>
    </p:spTree>
    <p:extLst>
      <p:ext uri="{BB962C8B-B14F-4D97-AF65-F5344CB8AC3E}">
        <p14:creationId xmlns:p14="http://schemas.microsoft.com/office/powerpoint/2010/main" val="1868777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E75F7-5466-488F-9EE8-5A81484C1799}" type="slidenum">
              <a:rPr lang="en-US" smtClean="0"/>
              <a:t>10</a:t>
            </a:fld>
            <a:endParaRPr lang="en-US"/>
          </a:p>
        </p:txBody>
      </p:sp>
    </p:spTree>
    <p:extLst>
      <p:ext uri="{BB962C8B-B14F-4D97-AF65-F5344CB8AC3E}">
        <p14:creationId xmlns:p14="http://schemas.microsoft.com/office/powerpoint/2010/main" val="1064183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is a scene being imaged</a:t>
            </a:r>
            <a:r>
              <a:rPr lang="en-US" sz="1200" baseline="0" dirty="0"/>
              <a:t> by a conventional camera ---- each scene point gets mapped to a single pixel, and we get a sharp image. But, with a cylindrical lens, a whole column of scene points will be mapped to a scene point --- so, each pixel just captures the 1D integral of this conventional image. This is an important point – so, I will repeat --- with a cylindrical lens, each pixel integrates light along a collection of rays, or a plane…</a:t>
            </a:r>
          </a:p>
          <a:p>
            <a:endParaRPr lang="en-US" sz="1200" baseline="0" dirty="0"/>
          </a:p>
          <a:p>
            <a:r>
              <a:rPr lang="en-US" sz="1200" baseline="0" dirty="0"/>
              <a:t>So, let’s go back to our structured light setup…</a:t>
            </a:r>
            <a:endParaRPr lang="en-US" dirty="0"/>
          </a:p>
        </p:txBody>
      </p:sp>
      <p:sp>
        <p:nvSpPr>
          <p:cNvPr id="4" name="Slide Number Placeholder 3"/>
          <p:cNvSpPr>
            <a:spLocks noGrp="1"/>
          </p:cNvSpPr>
          <p:nvPr>
            <p:ph type="sldNum" sz="quarter" idx="10"/>
          </p:nvPr>
        </p:nvSpPr>
        <p:spPr/>
        <p:txBody>
          <a:bodyPr/>
          <a:lstStyle/>
          <a:p>
            <a:fld id="{824E75F7-5466-488F-9EE8-5A81484C1799}" type="slidenum">
              <a:rPr lang="en-US" smtClean="0"/>
              <a:t>11</a:t>
            </a:fld>
            <a:endParaRPr lang="en-US"/>
          </a:p>
        </p:txBody>
      </p:sp>
    </p:spTree>
    <p:extLst>
      <p:ext uri="{BB962C8B-B14F-4D97-AF65-F5344CB8AC3E}">
        <p14:creationId xmlns:p14="http://schemas.microsoft.com/office/powerpoint/2010/main" val="2816420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E75F7-5466-488F-9EE8-5A81484C1799}" type="slidenum">
              <a:rPr lang="en-US" smtClean="0"/>
              <a:t>12</a:t>
            </a:fld>
            <a:endParaRPr lang="en-US"/>
          </a:p>
        </p:txBody>
      </p:sp>
    </p:spTree>
    <p:extLst>
      <p:ext uri="{BB962C8B-B14F-4D97-AF65-F5344CB8AC3E}">
        <p14:creationId xmlns:p14="http://schemas.microsoft.com/office/powerpoint/2010/main" val="2417602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E75F7-5466-488F-9EE8-5A81484C179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273870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Cylindrical</a:t>
            </a:r>
            <a:r>
              <a:rPr lang="en-US" baseline="0" dirty="0"/>
              <a:t> lens ---- it spreads light out in one direction. Show a photo of a linear diffuser here on top ---- spreads light out in one direction.</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the next observation is that projector</a:t>
            </a:r>
            <a:r>
              <a:rPr lang="en-US" baseline="0" dirty="0"/>
              <a:t> and camera are really the same device geometrically – sure, projector emits light and camera captures light, but the geometric mapping between the 3D world and 2D world is the same. So, we can simply replace the projector with the camera and vice versa….</a:t>
            </a:r>
            <a:endParaRPr lang="en-US" dirty="0"/>
          </a:p>
          <a:p>
            <a:endParaRPr lang="en-US" dirty="0"/>
          </a:p>
        </p:txBody>
      </p:sp>
      <p:sp>
        <p:nvSpPr>
          <p:cNvPr id="4" name="Slide Number Placeholder 3"/>
          <p:cNvSpPr>
            <a:spLocks noGrp="1"/>
          </p:cNvSpPr>
          <p:nvPr>
            <p:ph type="sldNum" sz="quarter" idx="10"/>
          </p:nvPr>
        </p:nvSpPr>
        <p:spPr/>
        <p:txBody>
          <a:bodyPr/>
          <a:lstStyle/>
          <a:p>
            <a:fld id="{824E75F7-5466-488F-9EE8-5A81484C1799}"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634419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E75F7-5466-488F-9EE8-5A81484C1799}"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076084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lgn="l"/>
            <a:r>
              <a:rPr lang="en-US" sz="1200" dirty="0">
                <a:solidFill>
                  <a:srgbClr val="FFFFCC"/>
                </a:solidFill>
                <a:latin typeface="Palatino Linotype" pitchFamily="18" charset="0"/>
              </a:rPr>
              <a:t>Point clouds data are acquired </a:t>
            </a:r>
            <a:r>
              <a:rPr lang="en-US" sz="1200" baseline="0" dirty="0">
                <a:solidFill>
                  <a:srgbClr val="FFFFCC"/>
                </a:solidFill>
                <a:latin typeface="Palatino Linotype" pitchFamily="18" charset="0"/>
              </a:rPr>
              <a:t> by typical 3D sensors such as  Kinect depth camera and  </a:t>
            </a:r>
            <a:r>
              <a:rPr lang="en-US" sz="1200" baseline="0" dirty="0" err="1">
                <a:solidFill>
                  <a:srgbClr val="FFFFCC"/>
                </a:solidFill>
                <a:latin typeface="Palatino Linotype" pitchFamily="18" charset="0"/>
              </a:rPr>
              <a:t>velodyne</a:t>
            </a:r>
            <a:r>
              <a:rPr lang="en-US" sz="1200" baseline="0" dirty="0">
                <a:solidFill>
                  <a:srgbClr val="FFFFCC"/>
                </a:solidFill>
                <a:latin typeface="Palatino Linotype" pitchFamily="18" charset="0"/>
              </a:rPr>
              <a:t> LiDAR</a:t>
            </a:r>
            <a:endParaRPr lang="en-US" sz="1200" dirty="0">
              <a:solidFill>
                <a:srgbClr val="FFFFCC"/>
              </a:solidFill>
              <a:latin typeface="Palatino Linotype"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3C9BC8-996A-4429-A0EC-6AC34E2106AD}" type="slidenum">
              <a:rPr kumimoji="0" lang="en-US" sz="13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916199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3D  point clouds data can be utilized</a:t>
            </a:r>
            <a:r>
              <a:rPr lang="en-US" baseline="0" dirty="0"/>
              <a:t> to support various fields such as autonomous driving, Robotics as well as AR.</a:t>
            </a:r>
            <a:endParaRPr lang="en-US" dirty="0"/>
          </a:p>
        </p:txBody>
      </p:sp>
      <p:sp>
        <p:nvSpPr>
          <p:cNvPr id="4" name="Slide Number Placeholder 3"/>
          <p:cNvSpPr>
            <a:spLocks noGrp="1"/>
          </p:cNvSpPr>
          <p:nvPr>
            <p:ph type="sldNum" sz="quarter" idx="10"/>
          </p:nvPr>
        </p:nvSpPr>
        <p:spPr/>
        <p:txBody>
          <a:bodyPr/>
          <a:lstStyle/>
          <a:p>
            <a:fld id="{4C2AFBDA-059E-4C70-9837-45110D0FB1CC}" type="slidenum">
              <a:rPr lang="en-US" smtClean="0"/>
              <a:t>3</a:t>
            </a:fld>
            <a:endParaRPr lang="en-US"/>
          </a:p>
        </p:txBody>
      </p:sp>
    </p:spTree>
    <p:extLst>
      <p:ext uri="{BB962C8B-B14F-4D97-AF65-F5344CB8AC3E}">
        <p14:creationId xmlns:p14="http://schemas.microsoft.com/office/powerpoint/2010/main" val="1465156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endParaRPr lang="en-US" sz="1200" dirty="0">
              <a:solidFill>
                <a:schemeClr val="bg1"/>
              </a:solidFill>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824E75F7-5466-488F-9EE8-5A81484C1799}" type="slidenum">
              <a:rPr lang="en-US" smtClean="0"/>
              <a:t>4</a:t>
            </a:fld>
            <a:endParaRPr lang="en-US"/>
          </a:p>
        </p:txBody>
      </p:sp>
    </p:spTree>
    <p:extLst>
      <p:ext uri="{BB962C8B-B14F-4D97-AF65-F5344CB8AC3E}">
        <p14:creationId xmlns:p14="http://schemas.microsoft.com/office/powerpoint/2010/main" val="3319029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Global context is beneficial for visual recognition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Among</a:t>
            </a:r>
            <a:r>
              <a:rPr lang="en-US" baseline="0" dirty="0"/>
              <a:t> these methods, encoding layer is efficient because it is linear function of the input size.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So what will happen if it is extended to 3D point scenarios?</a:t>
            </a:r>
            <a:endParaRPr lang="en-US" dirty="0"/>
          </a:p>
        </p:txBody>
      </p:sp>
      <p:sp>
        <p:nvSpPr>
          <p:cNvPr id="4" name="Slide Number Placeholder 3"/>
          <p:cNvSpPr>
            <a:spLocks noGrp="1"/>
          </p:cNvSpPr>
          <p:nvPr>
            <p:ph type="sldNum" sz="quarter" idx="10"/>
          </p:nvPr>
        </p:nvSpPr>
        <p:spPr/>
        <p:txBody>
          <a:bodyPr/>
          <a:lstStyle/>
          <a:p>
            <a:fld id="{824E75F7-5466-488F-9EE8-5A81484C1799}" type="slidenum">
              <a:rPr lang="en-US" smtClean="0"/>
              <a:t>5</a:t>
            </a:fld>
            <a:endParaRPr lang="en-US"/>
          </a:p>
        </p:txBody>
      </p:sp>
    </p:spTree>
    <p:extLst>
      <p:ext uri="{BB962C8B-B14F-4D97-AF65-F5344CB8AC3E}">
        <p14:creationId xmlns:p14="http://schemas.microsoft.com/office/powerpoint/2010/main" val="474752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According</a:t>
            </a:r>
            <a:r>
              <a:rPr lang="en-US" baseline="0" dirty="0"/>
              <a:t> to the experimental results in the table,</a:t>
            </a:r>
          </a:p>
          <a:p>
            <a:r>
              <a:rPr lang="en-US" baseline="0" dirty="0"/>
              <a:t>Performance saturates quickly with the code number </a:t>
            </a:r>
          </a:p>
          <a:p>
            <a:r>
              <a:rPr lang="en-US" baseline="0" dirty="0"/>
              <a:t>due to data-sparsity,  which causes overfitting. This will prevent </a:t>
            </a:r>
          </a:p>
          <a:p>
            <a:r>
              <a:rPr lang="en-US" baseline="0" dirty="0"/>
              <a:t>From gaining better performance. </a:t>
            </a:r>
          </a:p>
          <a:p>
            <a:r>
              <a:rPr lang="en-US" baseline="0" dirty="0"/>
              <a:t> </a:t>
            </a:r>
            <a:endParaRPr lang="en-US" dirty="0"/>
          </a:p>
        </p:txBody>
      </p:sp>
      <p:sp>
        <p:nvSpPr>
          <p:cNvPr id="4" name="Slide Number Placeholder 3"/>
          <p:cNvSpPr>
            <a:spLocks noGrp="1"/>
          </p:cNvSpPr>
          <p:nvPr>
            <p:ph type="sldNum" sz="quarter" idx="10"/>
          </p:nvPr>
        </p:nvSpPr>
        <p:spPr/>
        <p:txBody>
          <a:bodyPr/>
          <a:lstStyle/>
          <a:p>
            <a:fld id="{824E75F7-5466-488F-9EE8-5A81484C179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91245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r>
              <a:rPr lang="en-US" sz="1200" dirty="0">
                <a:solidFill>
                  <a:schemeClr val="bg1"/>
                </a:solidFill>
                <a:latin typeface="Calibri" pitchFamily="34" charset="0"/>
                <a:cs typeface="Calibri" pitchFamily="34" charset="0"/>
              </a:rPr>
              <a:t>How to deal with this issue?</a:t>
            </a:r>
          </a:p>
          <a:p>
            <a:pPr algn="l" eaLnBrk="1" hangingPunct="1"/>
            <a:r>
              <a:rPr lang="en-US" sz="1200" dirty="0">
                <a:solidFill>
                  <a:schemeClr val="bg1"/>
                </a:solidFill>
                <a:latin typeface="Calibri" pitchFamily="34" charset="0"/>
                <a:cs typeface="Calibri" pitchFamily="34" charset="0"/>
              </a:rPr>
              <a:t>Depth</a:t>
            </a:r>
            <a:r>
              <a:rPr lang="en-US" sz="1200" baseline="0" dirty="0">
                <a:solidFill>
                  <a:schemeClr val="bg1"/>
                </a:solidFill>
                <a:latin typeface="Calibri" pitchFamily="34" charset="0"/>
                <a:cs typeface="Calibri" pitchFamily="34" charset="0"/>
              </a:rPr>
              <a:t> Completion methods can be used to attack this issue, but it is inherently  computationally expensive and complex in structures.</a:t>
            </a:r>
          </a:p>
          <a:p>
            <a:pPr algn="l" eaLnBrk="1" hangingPunct="1"/>
            <a:endParaRPr lang="en-US" sz="1200" baseline="0" dirty="0">
              <a:solidFill>
                <a:schemeClr val="bg1"/>
              </a:solidFill>
              <a:latin typeface="Calibri" pitchFamily="34" charset="0"/>
              <a:cs typeface="Calibri" pitchFamily="34" charset="0"/>
            </a:endParaRPr>
          </a:p>
          <a:p>
            <a:pPr algn="l" eaLnBrk="1" hangingPunct="1"/>
            <a:r>
              <a:rPr lang="en-US" sz="1200" baseline="0" dirty="0">
                <a:solidFill>
                  <a:schemeClr val="bg1"/>
                </a:solidFill>
                <a:latin typeface="Calibri" pitchFamily="34" charset="0"/>
                <a:cs typeface="Calibri" pitchFamily="34" charset="0"/>
              </a:rPr>
              <a:t>Is there any computationally efficient methods?</a:t>
            </a:r>
          </a:p>
          <a:p>
            <a:pPr algn="l" eaLnBrk="1" hangingPunct="1"/>
            <a:endParaRPr lang="en-US" sz="1200" dirty="0">
              <a:solidFill>
                <a:schemeClr val="bg1"/>
              </a:solidFill>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824E75F7-5466-488F-9EE8-5A81484C1799}" type="slidenum">
              <a:rPr lang="en-US" smtClean="0"/>
              <a:t>7</a:t>
            </a:fld>
            <a:endParaRPr lang="en-US"/>
          </a:p>
        </p:txBody>
      </p:sp>
    </p:spTree>
    <p:extLst>
      <p:ext uri="{BB962C8B-B14F-4D97-AF65-F5344CB8AC3E}">
        <p14:creationId xmlns:p14="http://schemas.microsoft.com/office/powerpoint/2010/main" val="3945923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a:t>
            </a:r>
            <a:r>
              <a:rPr lang="en-US" baseline="0" dirty="0"/>
              <a:t> dividing the channels into groups, the number of points is then augmented, the method is simple and efficient.</a:t>
            </a:r>
          </a:p>
          <a:p>
            <a:endParaRPr lang="en-US" dirty="0"/>
          </a:p>
        </p:txBody>
      </p:sp>
      <p:sp>
        <p:nvSpPr>
          <p:cNvPr id="4" name="Slide Number Placeholder 3"/>
          <p:cNvSpPr>
            <a:spLocks noGrp="1"/>
          </p:cNvSpPr>
          <p:nvPr>
            <p:ph type="sldNum" sz="quarter" idx="10"/>
          </p:nvPr>
        </p:nvSpPr>
        <p:spPr/>
        <p:txBody>
          <a:bodyPr/>
          <a:lstStyle/>
          <a:p>
            <a:fld id="{824E75F7-5466-488F-9EE8-5A81484C1799}"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772439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Here</a:t>
            </a:r>
            <a:r>
              <a:rPr lang="en-US" baseline="0" dirty="0"/>
              <a:t> is our method of group contextual encoding, </a:t>
            </a:r>
            <a:endParaRPr lang="en-US" dirty="0"/>
          </a:p>
        </p:txBody>
      </p:sp>
      <p:sp>
        <p:nvSpPr>
          <p:cNvPr id="4" name="Slide Number Placeholder 3"/>
          <p:cNvSpPr>
            <a:spLocks noGrp="1"/>
          </p:cNvSpPr>
          <p:nvPr>
            <p:ph type="sldNum" sz="quarter" idx="10"/>
          </p:nvPr>
        </p:nvSpPr>
        <p:spPr/>
        <p:txBody>
          <a:bodyPr/>
          <a:lstStyle/>
          <a:p>
            <a:fld id="{824E75F7-5466-488F-9EE8-5A81484C1799}"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695953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EBF1DE"/>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B126A-385D-4C3E-A4CD-3A8DB0409F2C}" type="slidenum">
              <a:rPr lang="en-US" smtClean="0"/>
              <a:t>‹#›</a:t>
            </a:fld>
            <a:endParaRPr lang="en-US"/>
          </a:p>
        </p:txBody>
      </p:sp>
    </p:spTree>
    <p:extLst>
      <p:ext uri="{BB962C8B-B14F-4D97-AF65-F5344CB8AC3E}">
        <p14:creationId xmlns:p14="http://schemas.microsoft.com/office/powerpoint/2010/main" val="2143179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B126A-385D-4C3E-A4CD-3A8DB0409F2C}" type="slidenum">
              <a:rPr lang="en-US" smtClean="0"/>
              <a:t>‹#›</a:t>
            </a:fld>
            <a:endParaRPr lang="en-US"/>
          </a:p>
        </p:txBody>
      </p:sp>
    </p:spTree>
    <p:extLst>
      <p:ext uri="{BB962C8B-B14F-4D97-AF65-F5344CB8AC3E}">
        <p14:creationId xmlns:p14="http://schemas.microsoft.com/office/powerpoint/2010/main" val="3390872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B126A-385D-4C3E-A4CD-3A8DB0409F2C}" type="slidenum">
              <a:rPr lang="en-US" smtClean="0"/>
              <a:t>‹#›</a:t>
            </a:fld>
            <a:endParaRPr lang="en-US"/>
          </a:p>
        </p:txBody>
      </p:sp>
    </p:spTree>
    <p:extLst>
      <p:ext uri="{BB962C8B-B14F-4D97-AF65-F5344CB8AC3E}">
        <p14:creationId xmlns:p14="http://schemas.microsoft.com/office/powerpoint/2010/main" val="684596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2C0F67F-76C8-4F9B-813E-DCB3653B44B6}" type="slidenum">
              <a:rPr lang="zh-CN" altLang="en-US"/>
              <a:pPr>
                <a:defRPr/>
              </a:pPr>
              <a:t>‹#›</a:t>
            </a:fld>
            <a:endParaRPr lang="en-US" altLang="zh-CN"/>
          </a:p>
        </p:txBody>
      </p:sp>
    </p:spTree>
    <p:extLst>
      <p:ext uri="{BB962C8B-B14F-4D97-AF65-F5344CB8AC3E}">
        <p14:creationId xmlns:p14="http://schemas.microsoft.com/office/powerpoint/2010/main" val="1958790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0E5432D9-F437-489B-B5C6-963D5571DEC9}" type="slidenum">
              <a:rPr lang="zh-CN" altLang="en-US"/>
              <a:pPr>
                <a:defRPr/>
              </a:pPr>
              <a:t>‹#›</a:t>
            </a:fld>
            <a:endParaRPr lang="en-US" altLang="zh-CN"/>
          </a:p>
        </p:txBody>
      </p:sp>
    </p:spTree>
    <p:extLst>
      <p:ext uri="{BB962C8B-B14F-4D97-AF65-F5344CB8AC3E}">
        <p14:creationId xmlns:p14="http://schemas.microsoft.com/office/powerpoint/2010/main" val="73885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solidFill>
            <a:srgbClr val="1C1C1C">
              <a:alpha val="74902"/>
            </a:srgbClr>
          </a:solidFill>
        </p:spPr>
        <p:txBody>
          <a:bodyPr>
            <a:normAutofit/>
          </a:bodyPr>
          <a:lstStyle>
            <a:lvl1pPr>
              <a:defRPr>
                <a:solidFill>
                  <a:srgbClr val="DDDDDD"/>
                </a:solidFill>
              </a:defRPr>
            </a:lvl1pPr>
            <a:lvl2pPr>
              <a:defRPr>
                <a:solidFill>
                  <a:srgbClr val="DDDDDD"/>
                </a:solidFill>
              </a:defRPr>
            </a:lvl2pPr>
            <a:lvl3pPr>
              <a:defRPr>
                <a:solidFill>
                  <a:srgbClr val="DDDDDD"/>
                </a:solidFill>
              </a:defRPr>
            </a:lvl3pPr>
            <a:lvl4pPr>
              <a:defRPr>
                <a:solidFill>
                  <a:srgbClr val="DDDDDD"/>
                </a:solidFill>
              </a:defRPr>
            </a:lvl4pPr>
            <a:lvl5pPr>
              <a:defRPr>
                <a:solidFill>
                  <a:srgbClr val="DDDDD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dirty="0"/>
              <a:t>Click to edit Master title style</a:t>
            </a:r>
          </a:p>
        </p:txBody>
      </p:sp>
      <p:sp>
        <p:nvSpPr>
          <p:cNvPr id="4" name="Rectangle 6"/>
          <p:cNvSpPr>
            <a:spLocks noGrp="1" noChangeArrowheads="1"/>
          </p:cNvSpPr>
          <p:nvPr>
            <p:ph type="sldNum" sz="quarter" idx="12"/>
          </p:nvPr>
        </p:nvSpPr>
        <p:spPr>
          <a:xfrm>
            <a:off x="7239000" y="6553200"/>
            <a:ext cx="1905000" cy="304800"/>
          </a:xfrm>
          <a:ln/>
        </p:spPr>
        <p:txBody>
          <a:bodyPr/>
          <a:lstStyle>
            <a:lvl1pPr>
              <a:defRPr/>
            </a:lvl1pPr>
          </a:lstStyle>
          <a:p>
            <a:pPr>
              <a:defRPr/>
            </a:pPr>
            <a:fld id="{02C0F67F-76C8-4F9B-813E-DCB3653B44B6}" type="slidenum">
              <a:rPr lang="zh-CN" altLang="en-US"/>
              <a:pPr>
                <a:defRPr/>
              </a:pPr>
              <a:t>‹#›</a:t>
            </a:fld>
            <a:endParaRPr lang="en-US" altLang="zh-CN"/>
          </a:p>
        </p:txBody>
      </p:sp>
    </p:spTree>
    <p:extLst>
      <p:ext uri="{BB962C8B-B14F-4D97-AF65-F5344CB8AC3E}">
        <p14:creationId xmlns:p14="http://schemas.microsoft.com/office/powerpoint/2010/main" val="2190293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5800"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3343F490-B697-41AE-A6D9-D94927264436}" type="slidenum">
              <a:rPr lang="zh-CN" altLang="en-US"/>
              <a:pPr>
                <a:defRPr/>
              </a:pPr>
              <a:t>‹#›</a:t>
            </a:fld>
            <a:endParaRPr lang="en-US" altLang="zh-CN"/>
          </a:p>
        </p:txBody>
      </p:sp>
    </p:spTree>
    <p:extLst>
      <p:ext uri="{BB962C8B-B14F-4D97-AF65-F5344CB8AC3E}">
        <p14:creationId xmlns:p14="http://schemas.microsoft.com/office/powerpoint/2010/main" val="2483119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日付プレースホルダ 2"/>
          <p:cNvSpPr>
            <a:spLocks noGrp="1"/>
          </p:cNvSpPr>
          <p:nvPr>
            <p:ph type="dt" sz="half" idx="10"/>
          </p:nvPr>
        </p:nvSpPr>
        <p:spPr/>
        <p:txBody>
          <a:bodyPr/>
          <a:lstStyle/>
          <a:p>
            <a:pPr>
              <a:defRPr/>
            </a:pPr>
            <a:endParaRPr lang="en-US" altLang="zh-CN"/>
          </a:p>
        </p:txBody>
      </p:sp>
      <p:sp>
        <p:nvSpPr>
          <p:cNvPr id="4" name="フッター プレースホルダ 3"/>
          <p:cNvSpPr>
            <a:spLocks noGrp="1"/>
          </p:cNvSpPr>
          <p:nvPr>
            <p:ph type="ftr" sz="quarter" idx="11"/>
          </p:nvPr>
        </p:nvSpPr>
        <p:spPr/>
        <p:txBody>
          <a:bodyPr/>
          <a:lstStyle/>
          <a:p>
            <a:pPr>
              <a:defRPr/>
            </a:pPr>
            <a:endParaRPr lang="en-US" altLang="zh-CN"/>
          </a:p>
        </p:txBody>
      </p:sp>
      <p:sp>
        <p:nvSpPr>
          <p:cNvPr id="5" name="スライド番号プレースホルダ 4"/>
          <p:cNvSpPr>
            <a:spLocks noGrp="1"/>
          </p:cNvSpPr>
          <p:nvPr>
            <p:ph type="sldNum" sz="quarter" idx="12"/>
          </p:nvPr>
        </p:nvSpPr>
        <p:spPr/>
        <p:txBody>
          <a:bodyPr/>
          <a:lstStyle/>
          <a:p>
            <a:pPr>
              <a:defRPr/>
            </a:pPr>
            <a:fld id="{F3DB0C02-232D-41E5-8BD6-3DA8802B83D0}" type="slidenum">
              <a:rPr lang="zh-CN" altLang="en-US" smtClean="0"/>
              <a:pPr>
                <a:defRPr/>
              </a:pPr>
              <a:t>‹#›</a:t>
            </a:fld>
            <a:endParaRPr lang="en-US" altLang="zh-CN" dirty="0"/>
          </a:p>
        </p:txBody>
      </p:sp>
    </p:spTree>
    <p:extLst>
      <p:ext uri="{BB962C8B-B14F-4D97-AF65-F5344CB8AC3E}">
        <p14:creationId xmlns:p14="http://schemas.microsoft.com/office/powerpoint/2010/main" val="2303756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E50FFB0-C6B4-47B9-9202-9E5E3B9529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77889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B126A-385D-4C3E-A4CD-3A8DB0409F2C}" type="slidenum">
              <a:rPr lang="en-US" smtClean="0"/>
              <a:t>‹#›</a:t>
            </a:fld>
            <a:endParaRPr lang="en-US"/>
          </a:p>
        </p:txBody>
      </p:sp>
    </p:spTree>
    <p:extLst>
      <p:ext uri="{BB962C8B-B14F-4D97-AF65-F5344CB8AC3E}">
        <p14:creationId xmlns:p14="http://schemas.microsoft.com/office/powerpoint/2010/main" val="2411379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EBF1DE"/>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B126A-385D-4C3E-A4CD-3A8DB0409F2C}" type="slidenum">
              <a:rPr lang="en-US" smtClean="0"/>
              <a:t>‹#›</a:t>
            </a:fld>
            <a:endParaRPr lang="en-US"/>
          </a:p>
        </p:txBody>
      </p:sp>
    </p:spTree>
    <p:extLst>
      <p:ext uri="{BB962C8B-B14F-4D97-AF65-F5344CB8AC3E}">
        <p14:creationId xmlns:p14="http://schemas.microsoft.com/office/powerpoint/2010/main" val="1052259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4"/>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4"/>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BB126A-385D-4C3E-A4CD-3A8DB0409F2C}" type="slidenum">
              <a:rPr lang="en-US" smtClean="0"/>
              <a:t>‹#›</a:t>
            </a:fld>
            <a:endParaRPr lang="en-US"/>
          </a:p>
        </p:txBody>
      </p:sp>
    </p:spTree>
    <p:extLst>
      <p:ext uri="{BB962C8B-B14F-4D97-AF65-F5344CB8AC3E}">
        <p14:creationId xmlns:p14="http://schemas.microsoft.com/office/powerpoint/2010/main" val="279762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535113"/>
            <a:ext cx="4041775" cy="639762"/>
          </a:xfrm>
        </p:spPr>
        <p:txBody>
          <a:bodyPr anchor="b">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645027"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BB126A-385D-4C3E-A4CD-3A8DB0409F2C}" type="slidenum">
              <a:rPr lang="en-US" smtClean="0"/>
              <a:t>‹#›</a:t>
            </a:fld>
            <a:endParaRPr lang="en-US"/>
          </a:p>
        </p:txBody>
      </p:sp>
    </p:spTree>
    <p:extLst>
      <p:ext uri="{BB962C8B-B14F-4D97-AF65-F5344CB8AC3E}">
        <p14:creationId xmlns:p14="http://schemas.microsoft.com/office/powerpoint/2010/main" val="2460046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BB126A-385D-4C3E-A4CD-3A8DB0409F2C}" type="slidenum">
              <a:rPr lang="en-US" smtClean="0"/>
              <a:t>‹#›</a:t>
            </a:fld>
            <a:endParaRPr lang="en-US"/>
          </a:p>
        </p:txBody>
      </p:sp>
    </p:spTree>
    <p:extLst>
      <p:ext uri="{BB962C8B-B14F-4D97-AF65-F5344CB8AC3E}">
        <p14:creationId xmlns:p14="http://schemas.microsoft.com/office/powerpoint/2010/main" val="165428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BB126A-385D-4C3E-A4CD-3A8DB0409F2C}" type="slidenum">
              <a:rPr lang="en-US" smtClean="0"/>
              <a:t>‹#›</a:t>
            </a:fld>
            <a:endParaRPr lang="en-US"/>
          </a:p>
        </p:txBody>
      </p:sp>
    </p:spTree>
    <p:extLst>
      <p:ext uri="{BB962C8B-B14F-4D97-AF65-F5344CB8AC3E}">
        <p14:creationId xmlns:p14="http://schemas.microsoft.com/office/powerpoint/2010/main" val="2525421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BB126A-385D-4C3E-A4CD-3A8DB0409F2C}" type="slidenum">
              <a:rPr lang="en-US" smtClean="0"/>
              <a:t>‹#›</a:t>
            </a:fld>
            <a:endParaRPr lang="en-US"/>
          </a:p>
        </p:txBody>
      </p:sp>
    </p:spTree>
    <p:extLst>
      <p:ext uri="{BB962C8B-B14F-4D97-AF65-F5344CB8AC3E}">
        <p14:creationId xmlns:p14="http://schemas.microsoft.com/office/powerpoint/2010/main" val="1016653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BB126A-385D-4C3E-A4CD-3A8DB0409F2C}" type="slidenum">
              <a:rPr lang="en-US" smtClean="0"/>
              <a:t>‹#›</a:t>
            </a:fld>
            <a:endParaRPr lang="en-US"/>
          </a:p>
        </p:txBody>
      </p:sp>
    </p:spTree>
    <p:extLst>
      <p:ext uri="{BB962C8B-B14F-4D97-AF65-F5344CB8AC3E}">
        <p14:creationId xmlns:p14="http://schemas.microsoft.com/office/powerpoint/2010/main" val="815482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762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990600"/>
            <a:ext cx="8229600" cy="51355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100">
                <a:solidFill>
                  <a:srgbClr val="EBF1DE"/>
                </a:solidFill>
                <a:latin typeface="Verdana"/>
                <a:cs typeface="Verdana"/>
              </a:defRPr>
            </a:lvl1pPr>
          </a:lstStyle>
          <a:p>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100">
                <a:solidFill>
                  <a:srgbClr val="EBF1DE"/>
                </a:solidFill>
                <a:latin typeface="Verdana"/>
                <a:cs typeface="Verdana"/>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100">
                <a:solidFill>
                  <a:srgbClr val="EBF1DE"/>
                </a:solidFill>
                <a:latin typeface="Verdana"/>
                <a:cs typeface="Verdana"/>
              </a:defRPr>
            </a:lvl1pPr>
          </a:lstStyle>
          <a:p>
            <a:fld id="{48BB126A-385D-4C3E-A4CD-3A8DB0409F2C}" type="slidenum">
              <a:rPr lang="en-US" smtClean="0"/>
              <a:t>‹#›</a:t>
            </a:fld>
            <a:endParaRPr lang="en-US"/>
          </a:p>
        </p:txBody>
      </p:sp>
    </p:spTree>
    <p:extLst>
      <p:ext uri="{BB962C8B-B14F-4D97-AF65-F5344CB8AC3E}">
        <p14:creationId xmlns:p14="http://schemas.microsoft.com/office/powerpoint/2010/main" val="3899372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377" rtl="0" eaLnBrk="1" latinLnBrk="0" hangingPunct="1">
        <a:spcBef>
          <a:spcPct val="0"/>
        </a:spcBef>
        <a:buNone/>
        <a:defRPr sz="3600" kern="1200">
          <a:solidFill>
            <a:srgbClr val="FF9900"/>
          </a:solidFill>
          <a:latin typeface="Verdana"/>
          <a:ea typeface="+mj-ea"/>
          <a:cs typeface="Verdana"/>
        </a:defRPr>
      </a:lvl1pPr>
    </p:titleStyle>
    <p:bodyStyle>
      <a:lvl1pPr marL="342891" indent="-342891" algn="l" defTabSz="914377" rtl="0" eaLnBrk="1" latinLnBrk="0" hangingPunct="1">
        <a:spcBef>
          <a:spcPct val="20000"/>
        </a:spcBef>
        <a:buFont typeface="Arial" pitchFamily="34" charset="0"/>
        <a:buChar char="•"/>
        <a:defRPr sz="2400" kern="1200">
          <a:solidFill>
            <a:srgbClr val="EBF1DE"/>
          </a:solidFill>
          <a:latin typeface="Verdana"/>
          <a:ea typeface="+mn-ea"/>
          <a:cs typeface="Verdana"/>
        </a:defRPr>
      </a:lvl1pPr>
      <a:lvl2pPr marL="742932" indent="-285744" algn="l" defTabSz="914377" rtl="0" eaLnBrk="1" latinLnBrk="0" hangingPunct="1">
        <a:spcBef>
          <a:spcPct val="20000"/>
        </a:spcBef>
        <a:buFont typeface="Arial" pitchFamily="34" charset="0"/>
        <a:buChar char="–"/>
        <a:defRPr sz="2000" kern="1200">
          <a:solidFill>
            <a:srgbClr val="EBF1DE"/>
          </a:solidFill>
          <a:latin typeface="Verdana"/>
          <a:ea typeface="+mn-ea"/>
          <a:cs typeface="Verdana"/>
        </a:defRPr>
      </a:lvl2pPr>
      <a:lvl3pPr marL="1142971" indent="-228594" algn="l" defTabSz="914377" rtl="0" eaLnBrk="1" latinLnBrk="0" hangingPunct="1">
        <a:spcBef>
          <a:spcPct val="20000"/>
        </a:spcBef>
        <a:buFont typeface="Arial" pitchFamily="34" charset="0"/>
        <a:buChar char="•"/>
        <a:defRPr sz="1800" kern="1200">
          <a:solidFill>
            <a:srgbClr val="EBF1DE"/>
          </a:solidFill>
          <a:latin typeface="Verdana"/>
          <a:ea typeface="+mn-ea"/>
          <a:cs typeface="Verdana"/>
        </a:defRPr>
      </a:lvl3pPr>
      <a:lvl4pPr marL="1600160" indent="-228594" algn="l" defTabSz="914377" rtl="0" eaLnBrk="1" latinLnBrk="0" hangingPunct="1">
        <a:spcBef>
          <a:spcPct val="20000"/>
        </a:spcBef>
        <a:buFont typeface="Arial" pitchFamily="34" charset="0"/>
        <a:buChar char="–"/>
        <a:defRPr sz="1600" kern="1200">
          <a:solidFill>
            <a:srgbClr val="EBF1DE"/>
          </a:solidFill>
          <a:latin typeface="Verdana"/>
          <a:ea typeface="+mn-ea"/>
          <a:cs typeface="Verdana"/>
        </a:defRPr>
      </a:lvl4pPr>
      <a:lvl5pPr marL="2057349" indent="-228594" algn="l" defTabSz="914377" rtl="0" eaLnBrk="1" latinLnBrk="0" hangingPunct="1">
        <a:spcBef>
          <a:spcPct val="20000"/>
        </a:spcBef>
        <a:buFont typeface="Arial" pitchFamily="34" charset="0"/>
        <a:buChar char="»"/>
        <a:defRPr sz="1600" kern="1200">
          <a:solidFill>
            <a:srgbClr val="EBF1DE"/>
          </a:solidFill>
          <a:latin typeface="Verdana"/>
          <a:ea typeface="+mn-ea"/>
          <a:cs typeface="Verdana"/>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0" y="7620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dirty="0"/>
              <a:t>Click to edit Master title style</a:t>
            </a:r>
          </a:p>
        </p:txBody>
      </p:sp>
      <p:sp>
        <p:nvSpPr>
          <p:cNvPr id="12291" name="Rectangle 3"/>
          <p:cNvSpPr>
            <a:spLocks noGrp="1" noChangeArrowheads="1"/>
          </p:cNvSpPr>
          <p:nvPr>
            <p:ph type="body" idx="1"/>
          </p:nvPr>
        </p:nvSpPr>
        <p:spPr bwMode="auto">
          <a:xfrm>
            <a:off x="838800" y="1143000"/>
            <a:ext cx="74664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92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Times New Roman" pitchFamily="18" charset="0"/>
                <a:ea typeface="宋体" pitchFamily="2" charset="-122"/>
                <a:cs typeface="Times New Roman" pitchFamily="18" charset="0"/>
              </a:defRPr>
            </a:lvl1pPr>
          </a:lstStyle>
          <a:p>
            <a:pPr>
              <a:defRPr/>
            </a:pPr>
            <a:endParaRPr lang="en-US" altLang="zh-CN"/>
          </a:p>
        </p:txBody>
      </p:sp>
      <p:sp>
        <p:nvSpPr>
          <p:cNvPr id="92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Times New Roman" pitchFamily="18" charset="0"/>
                <a:ea typeface="宋体" pitchFamily="2" charset="-122"/>
                <a:cs typeface="Times New Roman" pitchFamily="18" charset="0"/>
              </a:defRPr>
            </a:lvl1pPr>
          </a:lstStyle>
          <a:p>
            <a:pPr>
              <a:defRPr/>
            </a:pPr>
            <a:endParaRPr lang="en-US" altLang="zh-CN"/>
          </a:p>
        </p:txBody>
      </p:sp>
      <p:sp>
        <p:nvSpPr>
          <p:cNvPr id="9222" name="Rectangle 6"/>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chemeClr val="bg1">
                    <a:lumMod val="50000"/>
                  </a:schemeClr>
                </a:solidFill>
                <a:latin typeface="Times New Roman" pitchFamily="18" charset="0"/>
                <a:ea typeface="宋体" pitchFamily="2" charset="-122"/>
                <a:cs typeface="Times New Roman" pitchFamily="18" charset="0"/>
              </a:defRPr>
            </a:lvl1pPr>
          </a:lstStyle>
          <a:p>
            <a:pPr>
              <a:defRPr/>
            </a:pPr>
            <a:fld id="{F3DB0C02-232D-41E5-8BD6-3DA8802B83D0}" type="slidenum">
              <a:rPr lang="zh-CN" altLang="en-US" smtClean="0"/>
              <a:pPr>
                <a:defRPr/>
              </a:pPr>
              <a:t>‹#›</a:t>
            </a:fld>
            <a:endParaRPr lang="en-US" altLang="zh-CN" dirty="0"/>
          </a:p>
        </p:txBody>
      </p:sp>
    </p:spTree>
    <p:extLst>
      <p:ext uri="{BB962C8B-B14F-4D97-AF65-F5344CB8AC3E}">
        <p14:creationId xmlns:p14="http://schemas.microsoft.com/office/powerpoint/2010/main" val="22482229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hf hdr="0" ftr="0" dt="0"/>
  <p:txStyles>
    <p:titleStyle>
      <a:lvl1pPr algn="ctr" rtl="0" eaLnBrk="0" fontAlgn="base" hangingPunct="0">
        <a:spcBef>
          <a:spcPct val="0"/>
        </a:spcBef>
        <a:spcAft>
          <a:spcPct val="0"/>
        </a:spcAft>
        <a:defRPr sz="3600">
          <a:solidFill>
            <a:srgbClr val="FFC000"/>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a:solidFill>
            <a:srgbClr val="FF9933"/>
          </a:solidFill>
          <a:latin typeface="Palatino Linotype" pitchFamily="18" charset="0"/>
        </a:defRPr>
      </a:lvl2pPr>
      <a:lvl3pPr algn="ctr" rtl="0" eaLnBrk="0" fontAlgn="base" hangingPunct="0">
        <a:spcBef>
          <a:spcPct val="0"/>
        </a:spcBef>
        <a:spcAft>
          <a:spcPct val="0"/>
        </a:spcAft>
        <a:defRPr sz="3200">
          <a:solidFill>
            <a:srgbClr val="FF9933"/>
          </a:solidFill>
          <a:latin typeface="Palatino Linotype" pitchFamily="18" charset="0"/>
        </a:defRPr>
      </a:lvl3pPr>
      <a:lvl4pPr algn="ctr" rtl="0" eaLnBrk="0" fontAlgn="base" hangingPunct="0">
        <a:spcBef>
          <a:spcPct val="0"/>
        </a:spcBef>
        <a:spcAft>
          <a:spcPct val="0"/>
        </a:spcAft>
        <a:defRPr sz="3200">
          <a:solidFill>
            <a:srgbClr val="FF9933"/>
          </a:solidFill>
          <a:latin typeface="Palatino Linotype" pitchFamily="18" charset="0"/>
        </a:defRPr>
      </a:lvl4pPr>
      <a:lvl5pPr algn="ctr" rtl="0" eaLnBrk="0" fontAlgn="base" hangingPunct="0">
        <a:spcBef>
          <a:spcPct val="0"/>
        </a:spcBef>
        <a:spcAft>
          <a:spcPct val="0"/>
        </a:spcAft>
        <a:defRPr sz="3200">
          <a:solidFill>
            <a:srgbClr val="FF9933"/>
          </a:solidFill>
          <a:latin typeface="Palatino Linotype" pitchFamily="18" charset="0"/>
        </a:defRPr>
      </a:lvl5pPr>
      <a:lvl6pPr marL="457200" algn="ctr" rtl="0" fontAlgn="base">
        <a:spcBef>
          <a:spcPct val="0"/>
        </a:spcBef>
        <a:spcAft>
          <a:spcPct val="0"/>
        </a:spcAft>
        <a:defRPr sz="3200">
          <a:solidFill>
            <a:srgbClr val="FF9933"/>
          </a:solidFill>
          <a:latin typeface="Palatino Linotype" pitchFamily="18" charset="0"/>
        </a:defRPr>
      </a:lvl6pPr>
      <a:lvl7pPr marL="914400" algn="ctr" rtl="0" fontAlgn="base">
        <a:spcBef>
          <a:spcPct val="0"/>
        </a:spcBef>
        <a:spcAft>
          <a:spcPct val="0"/>
        </a:spcAft>
        <a:defRPr sz="3200">
          <a:solidFill>
            <a:srgbClr val="FF9933"/>
          </a:solidFill>
          <a:latin typeface="Palatino Linotype" pitchFamily="18" charset="0"/>
        </a:defRPr>
      </a:lvl7pPr>
      <a:lvl8pPr marL="1371600" algn="ctr" rtl="0" fontAlgn="base">
        <a:spcBef>
          <a:spcPct val="0"/>
        </a:spcBef>
        <a:spcAft>
          <a:spcPct val="0"/>
        </a:spcAft>
        <a:defRPr sz="3200">
          <a:solidFill>
            <a:srgbClr val="FF9933"/>
          </a:solidFill>
          <a:latin typeface="Palatino Linotype" pitchFamily="18" charset="0"/>
        </a:defRPr>
      </a:lvl8pPr>
      <a:lvl9pPr marL="1828800" algn="ctr" rtl="0" fontAlgn="base">
        <a:spcBef>
          <a:spcPct val="0"/>
        </a:spcBef>
        <a:spcAft>
          <a:spcPct val="0"/>
        </a:spcAft>
        <a:defRPr sz="3200">
          <a:solidFill>
            <a:srgbClr val="FF9933"/>
          </a:solidFill>
          <a:latin typeface="Palatino Linotype" pitchFamily="18" charset="0"/>
        </a:defRPr>
      </a:lvl9pPr>
    </p:titleStyle>
    <p:bodyStyle>
      <a:lvl1pPr marL="342900" indent="-342900" algn="l" rtl="0" eaLnBrk="0" fontAlgn="base" hangingPunct="0">
        <a:spcBef>
          <a:spcPct val="20000"/>
        </a:spcBef>
        <a:spcAft>
          <a:spcPct val="0"/>
        </a:spcAft>
        <a:buChar char="•"/>
        <a:defRPr sz="2000">
          <a:solidFill>
            <a:srgbClr val="DDDDDD"/>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har char="–"/>
        <a:defRPr sz="1800">
          <a:solidFill>
            <a:srgbClr val="DDDDDD"/>
          </a:solidFill>
          <a:latin typeface="Times New Roman" pitchFamily="18" charset="0"/>
          <a:cs typeface="Times New Roman" pitchFamily="18" charset="0"/>
        </a:defRPr>
      </a:lvl2pPr>
      <a:lvl3pPr marL="1143000" indent="-228600" algn="l" rtl="0" eaLnBrk="0" fontAlgn="base" hangingPunct="0">
        <a:spcBef>
          <a:spcPct val="20000"/>
        </a:spcBef>
        <a:spcAft>
          <a:spcPct val="0"/>
        </a:spcAft>
        <a:buChar char="•"/>
        <a:defRPr sz="1600">
          <a:solidFill>
            <a:srgbClr val="DDDDDD"/>
          </a:solidFill>
          <a:latin typeface="Times New Roman" pitchFamily="18" charset="0"/>
          <a:cs typeface="Times New Roman" pitchFamily="18" charset="0"/>
        </a:defRPr>
      </a:lvl3pPr>
      <a:lvl4pPr marL="1600200" indent="-228600" algn="l" rtl="0" eaLnBrk="0" fontAlgn="base" hangingPunct="0">
        <a:spcBef>
          <a:spcPct val="20000"/>
        </a:spcBef>
        <a:spcAft>
          <a:spcPct val="0"/>
        </a:spcAft>
        <a:buChar char="–"/>
        <a:defRPr sz="1600">
          <a:solidFill>
            <a:srgbClr val="DDDDDD"/>
          </a:solidFill>
          <a:latin typeface="Times New Roman" pitchFamily="18" charset="0"/>
          <a:cs typeface="Times New Roman" pitchFamily="18" charset="0"/>
        </a:defRPr>
      </a:lvl4pPr>
      <a:lvl5pPr marL="2057400" indent="-228600" algn="l" rtl="0" eaLnBrk="0" fontAlgn="base" hangingPunct="0">
        <a:spcBef>
          <a:spcPct val="20000"/>
        </a:spcBef>
        <a:spcAft>
          <a:spcPct val="0"/>
        </a:spcAft>
        <a:buChar char="»"/>
        <a:defRPr sz="1400">
          <a:solidFill>
            <a:srgbClr val="DDDDDD"/>
          </a:solidFill>
          <a:latin typeface="Times New Roman" pitchFamily="18" charset="0"/>
          <a:cs typeface="Times New Roman" pitchFamily="18" charset="0"/>
        </a:defRPr>
      </a:lvl5pPr>
      <a:lvl6pPr marL="2514600" indent="-228600" algn="l" rtl="0" fontAlgn="base">
        <a:spcBef>
          <a:spcPct val="20000"/>
        </a:spcBef>
        <a:spcAft>
          <a:spcPct val="0"/>
        </a:spcAft>
        <a:buChar char="»"/>
        <a:defRPr sz="1400">
          <a:solidFill>
            <a:schemeClr val="bg1"/>
          </a:solidFill>
          <a:latin typeface="+mn-lt"/>
        </a:defRPr>
      </a:lvl6pPr>
      <a:lvl7pPr marL="2971800" indent="-228600" algn="l" rtl="0" fontAlgn="base">
        <a:spcBef>
          <a:spcPct val="20000"/>
        </a:spcBef>
        <a:spcAft>
          <a:spcPct val="0"/>
        </a:spcAft>
        <a:buChar char="»"/>
        <a:defRPr sz="1400">
          <a:solidFill>
            <a:schemeClr val="bg1"/>
          </a:solidFill>
          <a:latin typeface="+mn-lt"/>
        </a:defRPr>
      </a:lvl7pPr>
      <a:lvl8pPr marL="3429000" indent="-228600" algn="l" rtl="0" fontAlgn="base">
        <a:spcBef>
          <a:spcPct val="20000"/>
        </a:spcBef>
        <a:spcAft>
          <a:spcPct val="0"/>
        </a:spcAft>
        <a:buChar char="»"/>
        <a:defRPr sz="1400">
          <a:solidFill>
            <a:schemeClr val="bg1"/>
          </a:solidFill>
          <a:latin typeface="+mn-lt"/>
        </a:defRPr>
      </a:lvl8pPr>
      <a:lvl9pPr marL="3886200" indent="-228600" algn="l" rtl="0" fontAlgn="base">
        <a:spcBef>
          <a:spcPct val="20000"/>
        </a:spcBef>
        <a:spcAft>
          <a:spcPct val="0"/>
        </a:spcAft>
        <a:buChar char="»"/>
        <a:defRPr sz="1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77121"/>
            <a:ext cx="9144000" cy="1470025"/>
          </a:xfrm>
        </p:spPr>
        <p:txBody>
          <a:bodyPr>
            <a:normAutofit/>
          </a:bodyPr>
          <a:lstStyle/>
          <a:p>
            <a:r>
              <a:rPr lang="en-US" altLang="zh-CN" dirty="0">
                <a:solidFill>
                  <a:srgbClr val="FFCC00"/>
                </a:solidFill>
              </a:rPr>
              <a:t>Group Contextual Encoding for </a:t>
            </a:r>
            <a:br>
              <a:rPr lang="en-US" altLang="zh-CN" dirty="0">
                <a:solidFill>
                  <a:srgbClr val="FFCC00"/>
                </a:solidFill>
              </a:rPr>
            </a:br>
            <a:r>
              <a:rPr lang="en-US" altLang="zh-CN" dirty="0">
                <a:solidFill>
                  <a:srgbClr val="FFCC00"/>
                </a:solidFill>
              </a:rPr>
              <a:t>3D Point Clouds </a:t>
            </a:r>
            <a:endParaRPr lang="en-US" dirty="0">
              <a:solidFill>
                <a:srgbClr val="FFCC00"/>
              </a:solidFill>
            </a:endParaRPr>
          </a:p>
        </p:txBody>
      </p:sp>
      <p:sp>
        <p:nvSpPr>
          <p:cNvPr id="3" name="Subtitle 2"/>
          <p:cNvSpPr>
            <a:spLocks noGrp="1"/>
          </p:cNvSpPr>
          <p:nvPr>
            <p:ph type="subTitle" idx="1"/>
          </p:nvPr>
        </p:nvSpPr>
        <p:spPr>
          <a:xfrm>
            <a:off x="0" y="2588656"/>
            <a:ext cx="9144000" cy="1749829"/>
          </a:xfrm>
        </p:spPr>
        <p:txBody>
          <a:bodyPr>
            <a:normAutofit/>
          </a:bodyPr>
          <a:lstStyle/>
          <a:p>
            <a:r>
              <a:rPr lang="en-US" altLang="zh-CN" sz="2000" dirty="0">
                <a:solidFill>
                  <a:schemeClr val="bg1"/>
                </a:solidFill>
              </a:rPr>
              <a:t>Xu Liu</a:t>
            </a:r>
            <a:r>
              <a:rPr lang="en-US" altLang="zh-CN" sz="2000" baseline="30000" dirty="0">
                <a:solidFill>
                  <a:schemeClr val="bg1"/>
                </a:solidFill>
              </a:rPr>
              <a:t>1,2</a:t>
            </a:r>
            <a:r>
              <a:rPr lang="en-US" altLang="zh-CN" sz="2000" dirty="0">
                <a:solidFill>
                  <a:schemeClr val="bg1"/>
                </a:solidFill>
              </a:rPr>
              <a:t>, </a:t>
            </a:r>
            <a:r>
              <a:rPr lang="en-US" altLang="zh-CN" sz="2000" dirty="0" err="1">
                <a:solidFill>
                  <a:schemeClr val="bg1"/>
                </a:solidFill>
              </a:rPr>
              <a:t>Chengtao</a:t>
            </a:r>
            <a:r>
              <a:rPr lang="en-US" altLang="zh-CN" sz="2000" dirty="0">
                <a:solidFill>
                  <a:schemeClr val="bg1"/>
                </a:solidFill>
              </a:rPr>
              <a:t> Li</a:t>
            </a:r>
            <a:r>
              <a:rPr lang="en-US" altLang="zh-CN" sz="2000" baseline="30000" dirty="0">
                <a:solidFill>
                  <a:schemeClr val="bg1"/>
                </a:solidFill>
              </a:rPr>
              <a:t>3</a:t>
            </a:r>
            <a:r>
              <a:rPr lang="en-US" altLang="zh-CN" sz="2000" dirty="0">
                <a:solidFill>
                  <a:schemeClr val="bg1"/>
                </a:solidFill>
              </a:rPr>
              <a:t>, </a:t>
            </a:r>
            <a:r>
              <a:rPr lang="en-US" altLang="zh-CN" sz="2000" dirty="0">
                <a:solidFill>
                  <a:schemeClr val="bg1"/>
                </a:solidFill>
                <a:sym typeface="+mn-ea"/>
              </a:rPr>
              <a:t>Jian Wang</a:t>
            </a:r>
            <a:r>
              <a:rPr lang="en-US" altLang="zh-CN" sz="2000" baseline="30000" dirty="0">
                <a:solidFill>
                  <a:schemeClr val="bg1"/>
                </a:solidFill>
                <a:sym typeface="+mn-ea"/>
              </a:rPr>
              <a:t>4</a:t>
            </a:r>
            <a:r>
              <a:rPr lang="en-US" altLang="zh-CN" sz="2000" dirty="0">
                <a:solidFill>
                  <a:schemeClr val="bg1"/>
                </a:solidFill>
                <a:sym typeface="+mn-ea"/>
              </a:rPr>
              <a:t>, </a:t>
            </a:r>
            <a:r>
              <a:rPr lang="en-US" altLang="zh-CN" sz="2000" dirty="0" err="1">
                <a:solidFill>
                  <a:schemeClr val="bg1"/>
                </a:solidFill>
                <a:sym typeface="+mn-ea"/>
              </a:rPr>
              <a:t>Jingbo</a:t>
            </a:r>
            <a:r>
              <a:rPr lang="en-US" altLang="zh-CN" sz="2000" dirty="0">
                <a:solidFill>
                  <a:schemeClr val="bg1"/>
                </a:solidFill>
                <a:sym typeface="+mn-ea"/>
              </a:rPr>
              <a:t> Wang</a:t>
            </a:r>
            <a:r>
              <a:rPr lang="en-US" altLang="zh-CN" sz="2000" baseline="30000" dirty="0">
                <a:solidFill>
                  <a:schemeClr val="bg1"/>
                </a:solidFill>
                <a:sym typeface="+mn-ea"/>
              </a:rPr>
              <a:t>5</a:t>
            </a:r>
            <a:r>
              <a:rPr lang="en-US" altLang="zh-CN" sz="2000" dirty="0">
                <a:solidFill>
                  <a:schemeClr val="bg1"/>
                </a:solidFill>
                <a:sym typeface="+mn-ea"/>
              </a:rPr>
              <a:t>, </a:t>
            </a:r>
            <a:r>
              <a:rPr lang="en-US" altLang="zh-CN" sz="2000" dirty="0" err="1">
                <a:solidFill>
                  <a:schemeClr val="bg1"/>
                </a:solidFill>
              </a:rPr>
              <a:t>Boxin</a:t>
            </a:r>
            <a:r>
              <a:rPr lang="en-US" altLang="zh-CN" sz="2000" dirty="0">
                <a:solidFill>
                  <a:schemeClr val="bg1"/>
                </a:solidFill>
              </a:rPr>
              <a:t> Shi</a:t>
            </a:r>
            <a:r>
              <a:rPr lang="en-US" altLang="zh-CN" sz="2000" baseline="30000" dirty="0">
                <a:solidFill>
                  <a:schemeClr val="bg1"/>
                </a:solidFill>
              </a:rPr>
              <a:t>6</a:t>
            </a:r>
            <a:r>
              <a:rPr lang="en-US" altLang="zh-CN" sz="2000" dirty="0">
                <a:solidFill>
                  <a:schemeClr val="bg1"/>
                </a:solidFill>
              </a:rPr>
              <a:t>, </a:t>
            </a:r>
            <a:r>
              <a:rPr lang="en-US" altLang="zh-CN" sz="2000" dirty="0" err="1">
                <a:solidFill>
                  <a:schemeClr val="bg1"/>
                </a:solidFill>
              </a:rPr>
              <a:t>Xiaodong</a:t>
            </a:r>
            <a:r>
              <a:rPr lang="en-US" altLang="zh-CN" sz="2000" dirty="0">
                <a:solidFill>
                  <a:schemeClr val="bg1"/>
                </a:solidFill>
              </a:rPr>
              <a:t> He</a:t>
            </a:r>
            <a:r>
              <a:rPr lang="en-US" altLang="zh-CN" sz="2000" baseline="30000" dirty="0">
                <a:solidFill>
                  <a:schemeClr val="bg1"/>
                </a:solidFill>
              </a:rPr>
              <a:t>2</a:t>
            </a:r>
          </a:p>
          <a:p>
            <a:endParaRPr lang="en-US" sz="2000" baseline="30000" dirty="0">
              <a:solidFill>
                <a:schemeClr val="accent3">
                  <a:lumMod val="20000"/>
                  <a:lumOff val="80000"/>
                </a:schemeClr>
              </a:solidFill>
            </a:endParaRPr>
          </a:p>
          <a:p>
            <a:r>
              <a:rPr lang="en-US" altLang="zh-CN" sz="1600" baseline="30000" dirty="0">
                <a:solidFill>
                  <a:srgbClr val="FFCC00"/>
                </a:solidFill>
              </a:rPr>
              <a:t>1</a:t>
            </a:r>
            <a:r>
              <a:rPr lang="en-US" altLang="zh-CN" sz="1600" dirty="0">
                <a:solidFill>
                  <a:srgbClr val="FFCC00"/>
                </a:solidFill>
              </a:rPr>
              <a:t>The University of Tokyo, </a:t>
            </a:r>
            <a:r>
              <a:rPr lang="en-US" altLang="zh-CN" sz="1600" baseline="30000" dirty="0">
                <a:solidFill>
                  <a:srgbClr val="FFCC00"/>
                </a:solidFill>
              </a:rPr>
              <a:t>2</a:t>
            </a:r>
            <a:r>
              <a:rPr lang="en-US" altLang="zh-CN" sz="1600" dirty="0">
                <a:solidFill>
                  <a:srgbClr val="FFCC00"/>
                </a:solidFill>
              </a:rPr>
              <a:t>JD AI Research, </a:t>
            </a:r>
            <a:r>
              <a:rPr lang="en-US" altLang="zh-CN" sz="1600" baseline="30000" dirty="0">
                <a:solidFill>
                  <a:srgbClr val="FFCC00"/>
                </a:solidFill>
              </a:rPr>
              <a:t>3</a:t>
            </a:r>
            <a:r>
              <a:rPr lang="en-US" altLang="zh-CN" sz="1600" dirty="0">
                <a:solidFill>
                  <a:srgbClr val="FFCC00"/>
                </a:solidFill>
              </a:rPr>
              <a:t>MIT,</a:t>
            </a:r>
            <a:r>
              <a:rPr lang="en-US" altLang="zh-CN" sz="1600" baseline="30000" dirty="0">
                <a:solidFill>
                  <a:srgbClr val="FFCC00"/>
                </a:solidFill>
              </a:rPr>
              <a:t> 4</a:t>
            </a:r>
            <a:r>
              <a:rPr lang="en-US" altLang="zh-CN" sz="1600" dirty="0">
                <a:solidFill>
                  <a:srgbClr val="FFCC00"/>
                </a:solidFill>
              </a:rPr>
              <a:t>Snap </a:t>
            </a:r>
            <a:r>
              <a:rPr lang="en-US" altLang="zh-CN" sz="1600" dirty="0" err="1">
                <a:solidFill>
                  <a:srgbClr val="FFCC00"/>
                </a:solidFill>
              </a:rPr>
              <a:t>Inc</a:t>
            </a:r>
            <a:r>
              <a:rPr lang="en-US" altLang="zh-CN" sz="1600" dirty="0">
                <a:solidFill>
                  <a:srgbClr val="FFCC00"/>
                </a:solidFill>
              </a:rPr>
              <a:t>, </a:t>
            </a:r>
            <a:r>
              <a:rPr lang="en-US" altLang="zh-CN" sz="1600" baseline="30000" dirty="0">
                <a:solidFill>
                  <a:srgbClr val="FFCC00"/>
                </a:solidFill>
              </a:rPr>
              <a:t>5</a:t>
            </a:r>
            <a:r>
              <a:rPr lang="en-US" altLang="zh-CN" sz="1600" dirty="0">
                <a:solidFill>
                  <a:srgbClr val="FFCC00"/>
                </a:solidFill>
              </a:rPr>
              <a:t>CUHK, </a:t>
            </a:r>
            <a:r>
              <a:rPr lang="en-US" altLang="zh-CN" sz="1600" baseline="30000" dirty="0">
                <a:solidFill>
                  <a:srgbClr val="FFCC00"/>
                </a:solidFill>
              </a:rPr>
              <a:t>6</a:t>
            </a:r>
            <a:r>
              <a:rPr lang="en-US" altLang="zh-CN" sz="1600" dirty="0">
                <a:solidFill>
                  <a:srgbClr val="FFCC00"/>
                </a:solidFill>
              </a:rPr>
              <a:t>Peking University</a:t>
            </a:r>
            <a:endParaRPr lang="en-US" altLang="zh-CN" sz="1600" baseline="30000" dirty="0">
              <a:solidFill>
                <a:srgbClr val="FFCC00"/>
              </a:solidFill>
            </a:endParaRPr>
          </a:p>
          <a:p>
            <a:endParaRPr lang="en-US" sz="2800" baseline="30000" dirty="0">
              <a:solidFill>
                <a:srgbClr val="FFCC00"/>
              </a:solidFill>
            </a:endParaRPr>
          </a:p>
        </p:txBody>
      </p:sp>
      <p:sp>
        <p:nvSpPr>
          <p:cNvPr id="8" name="TextBox 7"/>
          <p:cNvSpPr txBox="1"/>
          <p:nvPr/>
        </p:nvSpPr>
        <p:spPr>
          <a:xfrm>
            <a:off x="0" y="6309622"/>
            <a:ext cx="9144000" cy="338554"/>
          </a:xfrm>
          <a:prstGeom prst="rect">
            <a:avLst/>
          </a:prstGeom>
          <a:noFill/>
        </p:spPr>
        <p:txBody>
          <a:bodyPr wrap="square" rtlCol="0">
            <a:spAutoFit/>
          </a:bodyPr>
          <a:lstStyle/>
          <a:p>
            <a:pPr algn="ctr"/>
            <a:r>
              <a:rPr lang="en-US" sz="1600" dirty="0">
                <a:solidFill>
                  <a:schemeClr val="bg1"/>
                </a:solidFill>
                <a:latin typeface="Verdana"/>
                <a:ea typeface="+mj-ea"/>
                <a:cs typeface="Verdana"/>
              </a:rPr>
              <a:t>Support: GCL, MEXT, BAAI, JD </a:t>
            </a:r>
            <a:r>
              <a:rPr lang="en-US" sz="1600" dirty="0" smtClean="0">
                <a:solidFill>
                  <a:schemeClr val="bg1"/>
                </a:solidFill>
                <a:latin typeface="Verdana"/>
                <a:ea typeface="+mj-ea"/>
                <a:cs typeface="Verdana"/>
              </a:rPr>
              <a:t>AI&amp; Cloud Group</a:t>
            </a:r>
            <a:endParaRPr lang="en-US" sz="1600" dirty="0">
              <a:solidFill>
                <a:schemeClr val="bg1"/>
              </a:solidFill>
              <a:latin typeface="Verdana"/>
              <a:ea typeface="+mj-ea"/>
              <a:cs typeface="Verdana"/>
            </a:endParaRPr>
          </a:p>
        </p:txBody>
      </p:sp>
    </p:spTree>
    <p:extLst>
      <p:ext uri="{BB962C8B-B14F-4D97-AF65-F5344CB8AC3E}">
        <p14:creationId xmlns:p14="http://schemas.microsoft.com/office/powerpoint/2010/main" val="483082836"/>
      </p:ext>
    </p:extLst>
  </p:cSld>
  <p:clrMapOvr>
    <a:masterClrMapping/>
  </p:clrMapOvr>
  <mc:AlternateContent xmlns:mc="http://schemas.openxmlformats.org/markup-compatibility/2006" xmlns:p14="http://schemas.microsoft.com/office/powerpoint/2010/main">
    <mc:Choice Requires="p14">
      <p:transition spd="slow" p14:dur="2000" advTm="6746"/>
    </mc:Choice>
    <mc:Fallback xmlns="">
      <p:transition xmlns:p14="http://schemas.microsoft.com/office/powerpoint/2010/main" spd="slow" advTm="674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2"/>
          <p:cNvSpPr txBox="1">
            <a:spLocks noChangeArrowheads="1"/>
          </p:cNvSpPr>
          <p:nvPr/>
        </p:nvSpPr>
        <p:spPr>
          <a:xfrm>
            <a:off x="0" y="152400"/>
            <a:ext cx="9143999" cy="838200"/>
          </a:xfrm>
          <a:prstGeom prst="rect">
            <a:avLst/>
          </a:prstGeom>
          <a:noFill/>
        </p:spPr>
        <p:txBody>
          <a:bodyPr lIns="92075" tIns="46038" rIns="92075" bIns="46038"/>
          <a:lstStyle>
            <a:lvl1pPr algn="ctr" rtl="0" eaLnBrk="0" fontAlgn="base" hangingPunct="0">
              <a:spcBef>
                <a:spcPct val="0"/>
              </a:spcBef>
              <a:spcAft>
                <a:spcPct val="0"/>
              </a:spcAft>
              <a:defRPr sz="3600">
                <a:solidFill>
                  <a:srgbClr val="FFC000"/>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a:solidFill>
                  <a:srgbClr val="FF9933"/>
                </a:solidFill>
                <a:latin typeface="Palatino Linotype" pitchFamily="18" charset="0"/>
              </a:defRPr>
            </a:lvl2pPr>
            <a:lvl3pPr algn="ctr" rtl="0" eaLnBrk="0" fontAlgn="base" hangingPunct="0">
              <a:spcBef>
                <a:spcPct val="0"/>
              </a:spcBef>
              <a:spcAft>
                <a:spcPct val="0"/>
              </a:spcAft>
              <a:defRPr sz="3200">
                <a:solidFill>
                  <a:srgbClr val="FF9933"/>
                </a:solidFill>
                <a:latin typeface="Palatino Linotype" pitchFamily="18" charset="0"/>
              </a:defRPr>
            </a:lvl3pPr>
            <a:lvl4pPr algn="ctr" rtl="0" eaLnBrk="0" fontAlgn="base" hangingPunct="0">
              <a:spcBef>
                <a:spcPct val="0"/>
              </a:spcBef>
              <a:spcAft>
                <a:spcPct val="0"/>
              </a:spcAft>
              <a:defRPr sz="3200">
                <a:solidFill>
                  <a:srgbClr val="FF9933"/>
                </a:solidFill>
                <a:latin typeface="Palatino Linotype" pitchFamily="18" charset="0"/>
              </a:defRPr>
            </a:lvl4pPr>
            <a:lvl5pPr algn="ctr" rtl="0" eaLnBrk="0" fontAlgn="base" hangingPunct="0">
              <a:spcBef>
                <a:spcPct val="0"/>
              </a:spcBef>
              <a:spcAft>
                <a:spcPct val="0"/>
              </a:spcAft>
              <a:defRPr sz="3200">
                <a:solidFill>
                  <a:srgbClr val="FF9933"/>
                </a:solidFill>
                <a:latin typeface="Palatino Linotype" pitchFamily="18" charset="0"/>
              </a:defRPr>
            </a:lvl5pPr>
            <a:lvl6pPr marL="457200" algn="ctr" rtl="0" fontAlgn="base">
              <a:spcBef>
                <a:spcPct val="0"/>
              </a:spcBef>
              <a:spcAft>
                <a:spcPct val="0"/>
              </a:spcAft>
              <a:defRPr sz="3200">
                <a:solidFill>
                  <a:srgbClr val="FF9933"/>
                </a:solidFill>
                <a:latin typeface="Palatino Linotype" pitchFamily="18" charset="0"/>
              </a:defRPr>
            </a:lvl6pPr>
            <a:lvl7pPr marL="914400" algn="ctr" rtl="0" fontAlgn="base">
              <a:spcBef>
                <a:spcPct val="0"/>
              </a:spcBef>
              <a:spcAft>
                <a:spcPct val="0"/>
              </a:spcAft>
              <a:defRPr sz="3200">
                <a:solidFill>
                  <a:srgbClr val="FF9933"/>
                </a:solidFill>
                <a:latin typeface="Palatino Linotype" pitchFamily="18" charset="0"/>
              </a:defRPr>
            </a:lvl7pPr>
            <a:lvl8pPr marL="1371600" algn="ctr" rtl="0" fontAlgn="base">
              <a:spcBef>
                <a:spcPct val="0"/>
              </a:spcBef>
              <a:spcAft>
                <a:spcPct val="0"/>
              </a:spcAft>
              <a:defRPr sz="3200">
                <a:solidFill>
                  <a:srgbClr val="FF9933"/>
                </a:solidFill>
                <a:latin typeface="Palatino Linotype" pitchFamily="18" charset="0"/>
              </a:defRPr>
            </a:lvl8pPr>
            <a:lvl9pPr marL="1828800" algn="ctr" rtl="0" fontAlgn="base">
              <a:spcBef>
                <a:spcPct val="0"/>
              </a:spcBef>
              <a:spcAft>
                <a:spcPct val="0"/>
              </a:spcAft>
              <a:defRPr sz="3200">
                <a:solidFill>
                  <a:srgbClr val="FF9933"/>
                </a:solidFill>
                <a:latin typeface="Palatino Linotype"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dirty="0">
                <a:latin typeface="Verdana" pitchFamily="34" charset="0"/>
                <a:ea typeface="Verdana" pitchFamily="34" charset="0"/>
              </a:rPr>
              <a:t>Result on </a:t>
            </a:r>
            <a:r>
              <a:rPr lang="en-US" sz="3200" dirty="0" err="1">
                <a:latin typeface="Verdana" pitchFamily="34" charset="0"/>
                <a:ea typeface="Verdana" pitchFamily="34" charset="0"/>
              </a:rPr>
              <a:t>ScanNet</a:t>
            </a:r>
            <a:endParaRPr lang="en-US" sz="3200" dirty="0">
              <a:latin typeface="Verdana" pitchFamily="34" charset="0"/>
              <a:ea typeface="Verdana" pitchFamily="34" charset="0"/>
            </a:endParaRPr>
          </a:p>
        </p:txBody>
      </p:sp>
      <p:sp>
        <p:nvSpPr>
          <p:cNvPr id="50" name="Line 3"/>
          <p:cNvSpPr>
            <a:spLocks noChangeShapeType="1"/>
          </p:cNvSpPr>
          <p:nvPr/>
        </p:nvSpPr>
        <p:spPr bwMode="auto">
          <a:xfrm>
            <a:off x="586995" y="952500"/>
            <a:ext cx="7921625" cy="0"/>
          </a:xfrm>
          <a:prstGeom prst="line">
            <a:avLst/>
          </a:prstGeom>
          <a:noFill/>
          <a:ln w="22225">
            <a:solidFill>
              <a:srgbClr val="B2B2B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Verdana" pitchFamily="34" charset="0"/>
              <a:cs typeface="Verdana" pitchFamily="34" charset="0"/>
            </a:endParaRPr>
          </a:p>
        </p:txBody>
      </p:sp>
      <p:pic>
        <p:nvPicPr>
          <p:cNvPr id="3" name="图片 2"/>
          <p:cNvPicPr>
            <a:picLocks noChangeAspect="1"/>
          </p:cNvPicPr>
          <p:nvPr/>
        </p:nvPicPr>
        <p:blipFill>
          <a:blip r:embed="rId4"/>
          <a:stretch>
            <a:fillRect/>
          </a:stretch>
        </p:blipFill>
        <p:spPr>
          <a:xfrm>
            <a:off x="186009" y="1641249"/>
            <a:ext cx="8771982" cy="1228725"/>
          </a:xfrm>
          <a:prstGeom prst="rect">
            <a:avLst/>
          </a:prstGeom>
        </p:spPr>
      </p:pic>
      <p:pic>
        <p:nvPicPr>
          <p:cNvPr id="4" name="图片 3"/>
          <p:cNvPicPr>
            <a:picLocks noChangeAspect="1"/>
          </p:cNvPicPr>
          <p:nvPr/>
        </p:nvPicPr>
        <p:blipFill>
          <a:blip r:embed="rId5"/>
          <a:stretch>
            <a:fillRect/>
          </a:stretch>
        </p:blipFill>
        <p:spPr>
          <a:xfrm>
            <a:off x="138113" y="3758148"/>
            <a:ext cx="8867775" cy="1171575"/>
          </a:xfrm>
          <a:prstGeom prst="rect">
            <a:avLst/>
          </a:prstGeom>
        </p:spPr>
      </p:pic>
      <p:sp>
        <p:nvSpPr>
          <p:cNvPr id="7" name="TextBox 4"/>
          <p:cNvSpPr txBox="1"/>
          <p:nvPr/>
        </p:nvSpPr>
        <p:spPr>
          <a:xfrm>
            <a:off x="148412" y="1008288"/>
            <a:ext cx="8847174" cy="461665"/>
          </a:xfrm>
          <a:prstGeom prst="rect">
            <a:avLst/>
          </a:prstGeom>
          <a:noFill/>
        </p:spPr>
        <p:txBody>
          <a:bodyPr wrap="square" rtlCol="0">
            <a:spAutoFit/>
          </a:bodyPr>
          <a:lstStyle/>
          <a:p>
            <a:pPr algn="ctr"/>
            <a:r>
              <a:rPr lang="en-US" sz="2400" dirty="0">
                <a:solidFill>
                  <a:schemeClr val="bg1"/>
                </a:solidFill>
                <a:latin typeface="+mj-lt"/>
                <a:cs typeface="Verdana"/>
              </a:rPr>
              <a:t>Comparison with SOTA methods, evaluated with </a:t>
            </a:r>
            <a:r>
              <a:rPr lang="en-US" sz="2400" dirty="0" smtClean="0">
                <a:solidFill>
                  <a:schemeClr val="bg1"/>
                </a:solidFill>
                <a:latin typeface="+mj-lt"/>
                <a:cs typeface="Verdana"/>
              </a:rPr>
              <a:t>mAP@0.25</a:t>
            </a:r>
            <a:endParaRPr lang="en-US" sz="2400" dirty="0">
              <a:solidFill>
                <a:schemeClr val="bg1"/>
              </a:solidFill>
              <a:latin typeface="+mj-lt"/>
              <a:cs typeface="Verdana"/>
            </a:endParaRPr>
          </a:p>
        </p:txBody>
      </p:sp>
      <p:sp>
        <p:nvSpPr>
          <p:cNvPr id="8" name="TextBox 4"/>
          <p:cNvSpPr txBox="1"/>
          <p:nvPr/>
        </p:nvSpPr>
        <p:spPr>
          <a:xfrm>
            <a:off x="62919" y="3092787"/>
            <a:ext cx="8847174" cy="461665"/>
          </a:xfrm>
          <a:prstGeom prst="rect">
            <a:avLst/>
          </a:prstGeom>
          <a:noFill/>
        </p:spPr>
        <p:txBody>
          <a:bodyPr wrap="square" rtlCol="0">
            <a:spAutoFit/>
          </a:bodyPr>
          <a:lstStyle/>
          <a:p>
            <a:pPr algn="ctr"/>
            <a:r>
              <a:rPr lang="en-US" sz="2400" dirty="0">
                <a:solidFill>
                  <a:schemeClr val="bg1"/>
                </a:solidFill>
                <a:latin typeface="+mj-lt"/>
                <a:cs typeface="Verdana"/>
              </a:rPr>
              <a:t>Comparison with SOTA methods, evaluated </a:t>
            </a:r>
            <a:r>
              <a:rPr lang="en-US" sz="2400">
                <a:solidFill>
                  <a:schemeClr val="bg1"/>
                </a:solidFill>
                <a:latin typeface="+mj-lt"/>
                <a:cs typeface="Verdana"/>
              </a:rPr>
              <a:t>with </a:t>
            </a:r>
            <a:r>
              <a:rPr lang="en-US" sz="2400" smtClean="0">
                <a:solidFill>
                  <a:schemeClr val="bg1"/>
                </a:solidFill>
                <a:latin typeface="+mj-lt"/>
                <a:cs typeface="Verdana"/>
              </a:rPr>
              <a:t>mAP@0.5</a:t>
            </a:r>
            <a:endParaRPr lang="en-US" sz="2400" dirty="0">
              <a:solidFill>
                <a:schemeClr val="bg1"/>
              </a:solidFill>
              <a:latin typeface="+mj-lt"/>
              <a:cs typeface="Verdana"/>
            </a:endParaRPr>
          </a:p>
        </p:txBody>
      </p:sp>
      <p:sp>
        <p:nvSpPr>
          <p:cNvPr id="10" name="TextBox 31"/>
          <p:cNvSpPr txBox="1"/>
          <p:nvPr/>
        </p:nvSpPr>
        <p:spPr>
          <a:xfrm>
            <a:off x="62919" y="5133419"/>
            <a:ext cx="9144000" cy="523220"/>
          </a:xfrm>
          <a:prstGeom prst="rect">
            <a:avLst/>
          </a:prstGeom>
          <a:noFill/>
        </p:spPr>
        <p:txBody>
          <a:bodyPr wrap="square" rtlCol="0">
            <a:spAutoFit/>
          </a:bodyPr>
          <a:lstStyle/>
          <a:p>
            <a:pPr algn="ctr" fontAlgn="auto">
              <a:spcBef>
                <a:spcPts val="0"/>
              </a:spcBef>
              <a:spcAft>
                <a:spcPts val="0"/>
              </a:spcAft>
            </a:pPr>
            <a:r>
              <a:rPr lang="en-US" sz="2800" dirty="0">
                <a:solidFill>
                  <a:srgbClr val="FFFF00"/>
                </a:solidFill>
                <a:latin typeface="+mj-lt"/>
                <a:cs typeface="Verdana"/>
              </a:rPr>
              <a:t>Our method is 6.57 </a:t>
            </a:r>
            <a:r>
              <a:rPr lang="en-US" sz="2800" dirty="0" err="1">
                <a:solidFill>
                  <a:srgbClr val="FFFF00"/>
                </a:solidFill>
                <a:latin typeface="+mj-lt"/>
                <a:cs typeface="Verdana"/>
              </a:rPr>
              <a:t>mAP</a:t>
            </a:r>
            <a:r>
              <a:rPr lang="en-US" sz="2800" dirty="0">
                <a:solidFill>
                  <a:srgbClr val="FFFF00"/>
                </a:solidFill>
                <a:latin typeface="+mj-lt"/>
                <a:cs typeface="Verdana"/>
              </a:rPr>
              <a:t> better than </a:t>
            </a:r>
            <a:r>
              <a:rPr lang="en-US" sz="2800" dirty="0" err="1">
                <a:solidFill>
                  <a:srgbClr val="FFFF00"/>
                </a:solidFill>
                <a:latin typeface="+mj-lt"/>
                <a:cs typeface="Verdana"/>
              </a:rPr>
              <a:t>VoteNet</a:t>
            </a:r>
            <a:r>
              <a:rPr lang="en-US" sz="2800" dirty="0">
                <a:solidFill>
                  <a:srgbClr val="FFFF00"/>
                </a:solidFill>
                <a:latin typeface="+mj-lt"/>
                <a:cs typeface="Verdana"/>
              </a:rPr>
              <a:t> on </a:t>
            </a:r>
            <a:r>
              <a:rPr lang="en-US" sz="2800" dirty="0" smtClean="0">
                <a:solidFill>
                  <a:srgbClr val="FFFF00"/>
                </a:solidFill>
                <a:latin typeface="+mj-lt"/>
                <a:cs typeface="Verdana"/>
              </a:rPr>
              <a:t>mAP@0.5</a:t>
            </a:r>
            <a:endParaRPr lang="en-US" sz="2800" dirty="0">
              <a:solidFill>
                <a:srgbClr val="FFFF00"/>
              </a:solidFill>
              <a:latin typeface="+mj-lt"/>
              <a:cs typeface="Verdana"/>
            </a:endParaRPr>
          </a:p>
        </p:txBody>
      </p:sp>
      <p:sp>
        <p:nvSpPr>
          <p:cNvPr id="9" name="Slide Number Placeholder 1">
            <a:extLst>
              <a:ext uri="{FF2B5EF4-FFF2-40B4-BE49-F238E27FC236}">
                <a16:creationId xmlns:a16="http://schemas.microsoft.com/office/drawing/2014/main" id="{8BB1E415-BD44-481F-AC2D-61F17914C310}"/>
              </a:ext>
            </a:extLst>
          </p:cNvPr>
          <p:cNvSpPr>
            <a:spLocks noGrp="1"/>
          </p:cNvSpPr>
          <p:nvPr>
            <p:ph type="sldNum" sz="quarter" idx="12"/>
          </p:nvPr>
        </p:nvSpPr>
        <p:spPr>
          <a:xfrm>
            <a:off x="6553200" y="6356354"/>
            <a:ext cx="2133600" cy="365125"/>
          </a:xfrm>
        </p:spPr>
        <p:txBody>
          <a:bodyPr/>
          <a:lstStyle/>
          <a:p>
            <a:fld id="{48BB126A-385D-4C3E-A4CD-3A8DB0409F2C}" type="slidenum">
              <a:rPr lang="en-US" smtClean="0"/>
              <a:t>10</a:t>
            </a:fld>
            <a:endParaRPr lang="en-US"/>
          </a:p>
        </p:txBody>
      </p:sp>
    </p:spTree>
    <p:custDataLst>
      <p:tags r:id="rId1"/>
    </p:custDataLst>
    <p:extLst>
      <p:ext uri="{BB962C8B-B14F-4D97-AF65-F5344CB8AC3E}">
        <p14:creationId xmlns:p14="http://schemas.microsoft.com/office/powerpoint/2010/main" val="1204214051"/>
      </p:ext>
    </p:extLst>
  </p:cSld>
  <p:clrMapOvr>
    <a:masterClrMapping/>
  </p:clrMapOvr>
  <mc:AlternateContent xmlns:mc="http://schemas.openxmlformats.org/markup-compatibility/2006" xmlns:p14="http://schemas.microsoft.com/office/powerpoint/2010/main">
    <mc:Choice Requires="p14">
      <p:transition spd="slow" p14:dur="2000" advTm="18918"/>
    </mc:Choice>
    <mc:Fallback xmlns="">
      <p:transition xmlns:p14="http://schemas.microsoft.com/office/powerpoint/2010/main" spd="slow" advTm="18918"/>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2"/>
          <p:cNvSpPr txBox="1">
            <a:spLocks noChangeArrowheads="1"/>
          </p:cNvSpPr>
          <p:nvPr/>
        </p:nvSpPr>
        <p:spPr>
          <a:xfrm>
            <a:off x="0" y="152400"/>
            <a:ext cx="9143999" cy="838200"/>
          </a:xfrm>
          <a:prstGeom prst="rect">
            <a:avLst/>
          </a:prstGeom>
          <a:noFill/>
        </p:spPr>
        <p:txBody>
          <a:bodyPr lIns="92075" tIns="46038" rIns="92075" bIns="46038"/>
          <a:lstStyle>
            <a:lvl1pPr algn="ctr" rtl="0" eaLnBrk="0" fontAlgn="base" hangingPunct="0">
              <a:spcBef>
                <a:spcPct val="0"/>
              </a:spcBef>
              <a:spcAft>
                <a:spcPct val="0"/>
              </a:spcAft>
              <a:defRPr sz="3600">
                <a:solidFill>
                  <a:srgbClr val="FFC000"/>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a:solidFill>
                  <a:srgbClr val="FF9933"/>
                </a:solidFill>
                <a:latin typeface="Palatino Linotype" pitchFamily="18" charset="0"/>
              </a:defRPr>
            </a:lvl2pPr>
            <a:lvl3pPr algn="ctr" rtl="0" eaLnBrk="0" fontAlgn="base" hangingPunct="0">
              <a:spcBef>
                <a:spcPct val="0"/>
              </a:spcBef>
              <a:spcAft>
                <a:spcPct val="0"/>
              </a:spcAft>
              <a:defRPr sz="3200">
                <a:solidFill>
                  <a:srgbClr val="FF9933"/>
                </a:solidFill>
                <a:latin typeface="Palatino Linotype" pitchFamily="18" charset="0"/>
              </a:defRPr>
            </a:lvl3pPr>
            <a:lvl4pPr algn="ctr" rtl="0" eaLnBrk="0" fontAlgn="base" hangingPunct="0">
              <a:spcBef>
                <a:spcPct val="0"/>
              </a:spcBef>
              <a:spcAft>
                <a:spcPct val="0"/>
              </a:spcAft>
              <a:defRPr sz="3200">
                <a:solidFill>
                  <a:srgbClr val="FF9933"/>
                </a:solidFill>
                <a:latin typeface="Palatino Linotype" pitchFamily="18" charset="0"/>
              </a:defRPr>
            </a:lvl4pPr>
            <a:lvl5pPr algn="ctr" rtl="0" eaLnBrk="0" fontAlgn="base" hangingPunct="0">
              <a:spcBef>
                <a:spcPct val="0"/>
              </a:spcBef>
              <a:spcAft>
                <a:spcPct val="0"/>
              </a:spcAft>
              <a:defRPr sz="3200">
                <a:solidFill>
                  <a:srgbClr val="FF9933"/>
                </a:solidFill>
                <a:latin typeface="Palatino Linotype" pitchFamily="18" charset="0"/>
              </a:defRPr>
            </a:lvl5pPr>
            <a:lvl6pPr marL="457200" algn="ctr" rtl="0" fontAlgn="base">
              <a:spcBef>
                <a:spcPct val="0"/>
              </a:spcBef>
              <a:spcAft>
                <a:spcPct val="0"/>
              </a:spcAft>
              <a:defRPr sz="3200">
                <a:solidFill>
                  <a:srgbClr val="FF9933"/>
                </a:solidFill>
                <a:latin typeface="Palatino Linotype" pitchFamily="18" charset="0"/>
              </a:defRPr>
            </a:lvl6pPr>
            <a:lvl7pPr marL="914400" algn="ctr" rtl="0" fontAlgn="base">
              <a:spcBef>
                <a:spcPct val="0"/>
              </a:spcBef>
              <a:spcAft>
                <a:spcPct val="0"/>
              </a:spcAft>
              <a:defRPr sz="3200">
                <a:solidFill>
                  <a:srgbClr val="FF9933"/>
                </a:solidFill>
                <a:latin typeface="Palatino Linotype" pitchFamily="18" charset="0"/>
              </a:defRPr>
            </a:lvl7pPr>
            <a:lvl8pPr marL="1371600" algn="ctr" rtl="0" fontAlgn="base">
              <a:spcBef>
                <a:spcPct val="0"/>
              </a:spcBef>
              <a:spcAft>
                <a:spcPct val="0"/>
              </a:spcAft>
              <a:defRPr sz="3200">
                <a:solidFill>
                  <a:srgbClr val="FF9933"/>
                </a:solidFill>
                <a:latin typeface="Palatino Linotype" pitchFamily="18" charset="0"/>
              </a:defRPr>
            </a:lvl8pPr>
            <a:lvl9pPr marL="1828800" algn="ctr" rtl="0" fontAlgn="base">
              <a:spcBef>
                <a:spcPct val="0"/>
              </a:spcBef>
              <a:spcAft>
                <a:spcPct val="0"/>
              </a:spcAft>
              <a:defRPr sz="3200">
                <a:solidFill>
                  <a:srgbClr val="FF9933"/>
                </a:solidFill>
                <a:latin typeface="Palatino Linotype"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dirty="0">
                <a:latin typeface="Verdana" pitchFamily="34" charset="0"/>
                <a:ea typeface="Verdana" pitchFamily="34" charset="0"/>
              </a:rPr>
              <a:t>Ablation Studies </a:t>
            </a:r>
          </a:p>
        </p:txBody>
      </p:sp>
      <p:sp>
        <p:nvSpPr>
          <p:cNvPr id="50" name="Line 3"/>
          <p:cNvSpPr>
            <a:spLocks noChangeShapeType="1"/>
          </p:cNvSpPr>
          <p:nvPr/>
        </p:nvSpPr>
        <p:spPr bwMode="auto">
          <a:xfrm>
            <a:off x="586995" y="952500"/>
            <a:ext cx="7921625" cy="0"/>
          </a:xfrm>
          <a:prstGeom prst="line">
            <a:avLst/>
          </a:prstGeom>
          <a:noFill/>
          <a:ln w="22225">
            <a:solidFill>
              <a:srgbClr val="B2B2B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Verdana" pitchFamily="34" charset="0"/>
              <a:cs typeface="Verdana" pitchFamily="34" charset="0"/>
            </a:endParaRPr>
          </a:p>
        </p:txBody>
      </p:sp>
      <p:sp>
        <p:nvSpPr>
          <p:cNvPr id="5" name="TextBox 4"/>
          <p:cNvSpPr txBox="1"/>
          <p:nvPr/>
        </p:nvSpPr>
        <p:spPr>
          <a:xfrm>
            <a:off x="824650" y="1335261"/>
            <a:ext cx="2416638" cy="461665"/>
          </a:xfrm>
          <a:prstGeom prst="rect">
            <a:avLst/>
          </a:prstGeom>
          <a:noFill/>
        </p:spPr>
        <p:txBody>
          <a:bodyPr wrap="square" rtlCol="0">
            <a:spAutoFit/>
          </a:bodyPr>
          <a:lstStyle/>
          <a:p>
            <a:pPr algn="ctr"/>
            <a:r>
              <a:rPr lang="en-US" sz="2400" dirty="0">
                <a:solidFill>
                  <a:schemeClr val="bg1"/>
                </a:solidFill>
                <a:latin typeface="+mj-lt"/>
                <a:cs typeface="Verdana"/>
              </a:rPr>
              <a:t>Channel Number</a:t>
            </a:r>
          </a:p>
        </p:txBody>
      </p:sp>
      <p:sp>
        <p:nvSpPr>
          <p:cNvPr id="24" name="TextBox 4"/>
          <p:cNvSpPr txBox="1"/>
          <p:nvPr/>
        </p:nvSpPr>
        <p:spPr>
          <a:xfrm>
            <a:off x="898992" y="2864557"/>
            <a:ext cx="2416638" cy="461665"/>
          </a:xfrm>
          <a:prstGeom prst="rect">
            <a:avLst/>
          </a:prstGeom>
          <a:noFill/>
        </p:spPr>
        <p:txBody>
          <a:bodyPr wrap="square" rtlCol="0">
            <a:spAutoFit/>
          </a:bodyPr>
          <a:lstStyle/>
          <a:p>
            <a:pPr algn="ctr"/>
            <a:r>
              <a:rPr lang="en-US" sz="2400" dirty="0">
                <a:solidFill>
                  <a:schemeClr val="bg1"/>
                </a:solidFill>
                <a:latin typeface="+mj-lt"/>
                <a:cs typeface="Verdana"/>
              </a:rPr>
              <a:t>Grouping Method</a:t>
            </a:r>
          </a:p>
        </p:txBody>
      </p:sp>
      <p:sp>
        <p:nvSpPr>
          <p:cNvPr id="25" name="TextBox 4"/>
          <p:cNvSpPr txBox="1"/>
          <p:nvPr/>
        </p:nvSpPr>
        <p:spPr>
          <a:xfrm>
            <a:off x="898992" y="2099909"/>
            <a:ext cx="2416638" cy="461665"/>
          </a:xfrm>
          <a:prstGeom prst="rect">
            <a:avLst/>
          </a:prstGeom>
          <a:noFill/>
        </p:spPr>
        <p:txBody>
          <a:bodyPr wrap="square" rtlCol="0">
            <a:spAutoFit/>
          </a:bodyPr>
          <a:lstStyle/>
          <a:p>
            <a:pPr algn="ctr"/>
            <a:r>
              <a:rPr lang="en-US" sz="2400" dirty="0">
                <a:solidFill>
                  <a:schemeClr val="bg1"/>
                </a:solidFill>
                <a:latin typeface="+mj-lt"/>
                <a:cs typeface="Verdana"/>
              </a:rPr>
              <a:t>Encoding Method</a:t>
            </a:r>
          </a:p>
        </p:txBody>
      </p:sp>
      <p:pic>
        <p:nvPicPr>
          <p:cNvPr id="2" name="图片 1"/>
          <p:cNvPicPr>
            <a:picLocks noChangeAspect="1"/>
          </p:cNvPicPr>
          <p:nvPr/>
        </p:nvPicPr>
        <p:blipFill>
          <a:blip r:embed="rId4"/>
          <a:stretch>
            <a:fillRect/>
          </a:stretch>
        </p:blipFill>
        <p:spPr>
          <a:xfrm>
            <a:off x="428625" y="4122350"/>
            <a:ext cx="8286750" cy="1438275"/>
          </a:xfrm>
          <a:prstGeom prst="rect">
            <a:avLst/>
          </a:prstGeom>
        </p:spPr>
      </p:pic>
      <p:sp>
        <p:nvSpPr>
          <p:cNvPr id="8" name="Slide Number Placeholder 1">
            <a:extLst>
              <a:ext uri="{FF2B5EF4-FFF2-40B4-BE49-F238E27FC236}">
                <a16:creationId xmlns:a16="http://schemas.microsoft.com/office/drawing/2014/main" id="{45345819-AC77-439D-B627-392CF6E13791}"/>
              </a:ext>
            </a:extLst>
          </p:cNvPr>
          <p:cNvSpPr>
            <a:spLocks noGrp="1"/>
          </p:cNvSpPr>
          <p:nvPr>
            <p:ph type="sldNum" sz="quarter" idx="12"/>
          </p:nvPr>
        </p:nvSpPr>
        <p:spPr>
          <a:xfrm>
            <a:off x="6553200" y="6356354"/>
            <a:ext cx="2133600" cy="365125"/>
          </a:xfrm>
        </p:spPr>
        <p:txBody>
          <a:bodyPr/>
          <a:lstStyle/>
          <a:p>
            <a:fld id="{48BB126A-385D-4C3E-A4CD-3A8DB0409F2C}" type="slidenum">
              <a:rPr lang="en-US" smtClean="0"/>
              <a:t>11</a:t>
            </a:fld>
            <a:endParaRPr lang="en-US"/>
          </a:p>
        </p:txBody>
      </p:sp>
    </p:spTree>
    <p:custDataLst>
      <p:tags r:id="rId1"/>
    </p:custDataLst>
    <p:extLst>
      <p:ext uri="{BB962C8B-B14F-4D97-AF65-F5344CB8AC3E}">
        <p14:creationId xmlns:p14="http://schemas.microsoft.com/office/powerpoint/2010/main" val="312195073"/>
      </p:ext>
    </p:extLst>
  </p:cSld>
  <p:clrMapOvr>
    <a:masterClrMapping/>
  </p:clrMapOvr>
  <mc:AlternateContent xmlns:mc="http://schemas.openxmlformats.org/markup-compatibility/2006" xmlns:p14="http://schemas.microsoft.com/office/powerpoint/2010/main">
    <mc:Choice Requires="p14">
      <p:transition spd="slow" p14:dur="2000" advTm="18918"/>
    </mc:Choice>
    <mc:Fallback xmlns="">
      <p:transition xmlns:p14="http://schemas.microsoft.com/office/powerpoint/2010/main" spd="slow" advTm="18918"/>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2"/>
          <p:cNvSpPr txBox="1">
            <a:spLocks noChangeArrowheads="1"/>
          </p:cNvSpPr>
          <p:nvPr/>
        </p:nvSpPr>
        <p:spPr>
          <a:xfrm>
            <a:off x="0" y="152400"/>
            <a:ext cx="9143999" cy="838200"/>
          </a:xfrm>
          <a:prstGeom prst="rect">
            <a:avLst/>
          </a:prstGeom>
          <a:noFill/>
        </p:spPr>
        <p:txBody>
          <a:bodyPr lIns="92075" tIns="46038" rIns="92075" bIns="46038"/>
          <a:lstStyle>
            <a:lvl1pPr algn="ctr" rtl="0" eaLnBrk="0" fontAlgn="base" hangingPunct="0">
              <a:spcBef>
                <a:spcPct val="0"/>
              </a:spcBef>
              <a:spcAft>
                <a:spcPct val="0"/>
              </a:spcAft>
              <a:defRPr sz="3600">
                <a:solidFill>
                  <a:srgbClr val="FFC000"/>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a:solidFill>
                  <a:srgbClr val="FF9933"/>
                </a:solidFill>
                <a:latin typeface="Palatino Linotype" pitchFamily="18" charset="0"/>
              </a:defRPr>
            </a:lvl2pPr>
            <a:lvl3pPr algn="ctr" rtl="0" eaLnBrk="0" fontAlgn="base" hangingPunct="0">
              <a:spcBef>
                <a:spcPct val="0"/>
              </a:spcBef>
              <a:spcAft>
                <a:spcPct val="0"/>
              </a:spcAft>
              <a:defRPr sz="3200">
                <a:solidFill>
                  <a:srgbClr val="FF9933"/>
                </a:solidFill>
                <a:latin typeface="Palatino Linotype" pitchFamily="18" charset="0"/>
              </a:defRPr>
            </a:lvl3pPr>
            <a:lvl4pPr algn="ctr" rtl="0" eaLnBrk="0" fontAlgn="base" hangingPunct="0">
              <a:spcBef>
                <a:spcPct val="0"/>
              </a:spcBef>
              <a:spcAft>
                <a:spcPct val="0"/>
              </a:spcAft>
              <a:defRPr sz="3200">
                <a:solidFill>
                  <a:srgbClr val="FF9933"/>
                </a:solidFill>
                <a:latin typeface="Palatino Linotype" pitchFamily="18" charset="0"/>
              </a:defRPr>
            </a:lvl4pPr>
            <a:lvl5pPr algn="ctr" rtl="0" eaLnBrk="0" fontAlgn="base" hangingPunct="0">
              <a:spcBef>
                <a:spcPct val="0"/>
              </a:spcBef>
              <a:spcAft>
                <a:spcPct val="0"/>
              </a:spcAft>
              <a:defRPr sz="3200">
                <a:solidFill>
                  <a:srgbClr val="FF9933"/>
                </a:solidFill>
                <a:latin typeface="Palatino Linotype" pitchFamily="18" charset="0"/>
              </a:defRPr>
            </a:lvl5pPr>
            <a:lvl6pPr marL="457200" algn="ctr" rtl="0" fontAlgn="base">
              <a:spcBef>
                <a:spcPct val="0"/>
              </a:spcBef>
              <a:spcAft>
                <a:spcPct val="0"/>
              </a:spcAft>
              <a:defRPr sz="3200">
                <a:solidFill>
                  <a:srgbClr val="FF9933"/>
                </a:solidFill>
                <a:latin typeface="Palatino Linotype" pitchFamily="18" charset="0"/>
              </a:defRPr>
            </a:lvl6pPr>
            <a:lvl7pPr marL="914400" algn="ctr" rtl="0" fontAlgn="base">
              <a:spcBef>
                <a:spcPct val="0"/>
              </a:spcBef>
              <a:spcAft>
                <a:spcPct val="0"/>
              </a:spcAft>
              <a:defRPr sz="3200">
                <a:solidFill>
                  <a:srgbClr val="FF9933"/>
                </a:solidFill>
                <a:latin typeface="Palatino Linotype" pitchFamily="18" charset="0"/>
              </a:defRPr>
            </a:lvl7pPr>
            <a:lvl8pPr marL="1371600" algn="ctr" rtl="0" fontAlgn="base">
              <a:spcBef>
                <a:spcPct val="0"/>
              </a:spcBef>
              <a:spcAft>
                <a:spcPct val="0"/>
              </a:spcAft>
              <a:defRPr sz="3200">
                <a:solidFill>
                  <a:srgbClr val="FF9933"/>
                </a:solidFill>
                <a:latin typeface="Palatino Linotype" pitchFamily="18" charset="0"/>
              </a:defRPr>
            </a:lvl8pPr>
            <a:lvl9pPr marL="1828800" algn="ctr" rtl="0" fontAlgn="base">
              <a:spcBef>
                <a:spcPct val="0"/>
              </a:spcBef>
              <a:spcAft>
                <a:spcPct val="0"/>
              </a:spcAft>
              <a:defRPr sz="3200">
                <a:solidFill>
                  <a:srgbClr val="FF9933"/>
                </a:solidFill>
                <a:latin typeface="Palatino Linotype"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dirty="0">
                <a:latin typeface="Verdana" pitchFamily="34" charset="0"/>
                <a:ea typeface="Verdana" pitchFamily="34" charset="0"/>
              </a:rPr>
              <a:t>Result on SUN-RGBD</a:t>
            </a:r>
          </a:p>
        </p:txBody>
      </p:sp>
      <p:sp>
        <p:nvSpPr>
          <p:cNvPr id="50" name="Line 3"/>
          <p:cNvSpPr>
            <a:spLocks noChangeShapeType="1"/>
          </p:cNvSpPr>
          <p:nvPr/>
        </p:nvSpPr>
        <p:spPr bwMode="auto">
          <a:xfrm>
            <a:off x="586995" y="952500"/>
            <a:ext cx="7921625" cy="0"/>
          </a:xfrm>
          <a:prstGeom prst="line">
            <a:avLst/>
          </a:prstGeom>
          <a:noFill/>
          <a:ln w="22225">
            <a:solidFill>
              <a:srgbClr val="B2B2B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Verdana" pitchFamily="34" charset="0"/>
              <a:cs typeface="Verdana" pitchFamily="34" charset="0"/>
            </a:endParaRPr>
          </a:p>
        </p:txBody>
      </p:sp>
      <p:pic>
        <p:nvPicPr>
          <p:cNvPr id="25" name="Screen Shot 2020-10-09 at 午後3.23.07.png" descr="Screen Shot 2020-10-09 at 午後3.23.07.png"/>
          <p:cNvPicPr>
            <a:picLocks noChangeAspect="1"/>
          </p:cNvPicPr>
          <p:nvPr/>
        </p:nvPicPr>
        <p:blipFill>
          <a:blip r:embed="rId4"/>
          <a:stretch>
            <a:fillRect/>
          </a:stretch>
        </p:blipFill>
        <p:spPr>
          <a:xfrm>
            <a:off x="517329" y="2267415"/>
            <a:ext cx="8109343" cy="2179443"/>
          </a:xfrm>
          <a:prstGeom prst="rect">
            <a:avLst/>
          </a:prstGeom>
          <a:ln w="12700">
            <a:miter lim="400000"/>
          </a:ln>
        </p:spPr>
      </p:pic>
      <p:sp>
        <p:nvSpPr>
          <p:cNvPr id="5" name="Slide Number Placeholder 1">
            <a:extLst>
              <a:ext uri="{FF2B5EF4-FFF2-40B4-BE49-F238E27FC236}">
                <a16:creationId xmlns:a16="http://schemas.microsoft.com/office/drawing/2014/main" id="{E9C88226-B351-4FF7-BBB4-55D5C97AFC7D}"/>
              </a:ext>
            </a:extLst>
          </p:cNvPr>
          <p:cNvSpPr>
            <a:spLocks noGrp="1"/>
          </p:cNvSpPr>
          <p:nvPr>
            <p:ph type="sldNum" sz="quarter" idx="12"/>
          </p:nvPr>
        </p:nvSpPr>
        <p:spPr>
          <a:xfrm>
            <a:off x="6553200" y="6356354"/>
            <a:ext cx="2133600" cy="365125"/>
          </a:xfrm>
        </p:spPr>
        <p:txBody>
          <a:bodyPr/>
          <a:lstStyle/>
          <a:p>
            <a:fld id="{48BB126A-385D-4C3E-A4CD-3A8DB0409F2C}" type="slidenum">
              <a:rPr lang="en-US" smtClean="0"/>
              <a:t>12</a:t>
            </a:fld>
            <a:endParaRPr lang="en-US"/>
          </a:p>
        </p:txBody>
      </p:sp>
    </p:spTree>
    <p:custDataLst>
      <p:tags r:id="rId1"/>
    </p:custDataLst>
    <p:extLst>
      <p:ext uri="{BB962C8B-B14F-4D97-AF65-F5344CB8AC3E}">
        <p14:creationId xmlns:p14="http://schemas.microsoft.com/office/powerpoint/2010/main" val="2368279414"/>
      </p:ext>
    </p:extLst>
  </p:cSld>
  <p:clrMapOvr>
    <a:masterClrMapping/>
  </p:clrMapOvr>
  <mc:AlternateContent xmlns:mc="http://schemas.openxmlformats.org/markup-compatibility/2006" xmlns:p14="http://schemas.microsoft.com/office/powerpoint/2010/main">
    <mc:Choice Requires="p14">
      <p:transition spd="slow" p14:dur="2000" advTm="18918"/>
    </mc:Choice>
    <mc:Fallback xmlns="">
      <p:transition xmlns:p14="http://schemas.microsoft.com/office/powerpoint/2010/main" spd="slow" advTm="18918"/>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2"/>
          <p:cNvSpPr txBox="1">
            <a:spLocks noChangeArrowheads="1"/>
          </p:cNvSpPr>
          <p:nvPr/>
        </p:nvSpPr>
        <p:spPr>
          <a:xfrm>
            <a:off x="0" y="152400"/>
            <a:ext cx="9143999" cy="838200"/>
          </a:xfrm>
          <a:prstGeom prst="rect">
            <a:avLst/>
          </a:prstGeom>
          <a:noFill/>
        </p:spPr>
        <p:txBody>
          <a:bodyPr lIns="92075" tIns="46038" rIns="92075" bIns="46038"/>
          <a:lstStyle>
            <a:lvl1pPr algn="ctr" rtl="0" eaLnBrk="0" fontAlgn="base" hangingPunct="0">
              <a:spcBef>
                <a:spcPct val="0"/>
              </a:spcBef>
              <a:spcAft>
                <a:spcPct val="0"/>
              </a:spcAft>
              <a:defRPr sz="3600">
                <a:solidFill>
                  <a:srgbClr val="FFC000"/>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a:solidFill>
                  <a:srgbClr val="FF9933"/>
                </a:solidFill>
                <a:latin typeface="Palatino Linotype" pitchFamily="18" charset="0"/>
              </a:defRPr>
            </a:lvl2pPr>
            <a:lvl3pPr algn="ctr" rtl="0" eaLnBrk="0" fontAlgn="base" hangingPunct="0">
              <a:spcBef>
                <a:spcPct val="0"/>
              </a:spcBef>
              <a:spcAft>
                <a:spcPct val="0"/>
              </a:spcAft>
              <a:defRPr sz="3200">
                <a:solidFill>
                  <a:srgbClr val="FF9933"/>
                </a:solidFill>
                <a:latin typeface="Palatino Linotype" pitchFamily="18" charset="0"/>
              </a:defRPr>
            </a:lvl3pPr>
            <a:lvl4pPr algn="ctr" rtl="0" eaLnBrk="0" fontAlgn="base" hangingPunct="0">
              <a:spcBef>
                <a:spcPct val="0"/>
              </a:spcBef>
              <a:spcAft>
                <a:spcPct val="0"/>
              </a:spcAft>
              <a:defRPr sz="3200">
                <a:solidFill>
                  <a:srgbClr val="FF9933"/>
                </a:solidFill>
                <a:latin typeface="Palatino Linotype" pitchFamily="18" charset="0"/>
              </a:defRPr>
            </a:lvl4pPr>
            <a:lvl5pPr algn="ctr" rtl="0" eaLnBrk="0" fontAlgn="base" hangingPunct="0">
              <a:spcBef>
                <a:spcPct val="0"/>
              </a:spcBef>
              <a:spcAft>
                <a:spcPct val="0"/>
              </a:spcAft>
              <a:defRPr sz="3200">
                <a:solidFill>
                  <a:srgbClr val="FF9933"/>
                </a:solidFill>
                <a:latin typeface="Palatino Linotype" pitchFamily="18" charset="0"/>
              </a:defRPr>
            </a:lvl5pPr>
            <a:lvl6pPr marL="457200" algn="ctr" rtl="0" fontAlgn="base">
              <a:spcBef>
                <a:spcPct val="0"/>
              </a:spcBef>
              <a:spcAft>
                <a:spcPct val="0"/>
              </a:spcAft>
              <a:defRPr sz="3200">
                <a:solidFill>
                  <a:srgbClr val="FF9933"/>
                </a:solidFill>
                <a:latin typeface="Palatino Linotype" pitchFamily="18" charset="0"/>
              </a:defRPr>
            </a:lvl6pPr>
            <a:lvl7pPr marL="914400" algn="ctr" rtl="0" fontAlgn="base">
              <a:spcBef>
                <a:spcPct val="0"/>
              </a:spcBef>
              <a:spcAft>
                <a:spcPct val="0"/>
              </a:spcAft>
              <a:defRPr sz="3200">
                <a:solidFill>
                  <a:srgbClr val="FF9933"/>
                </a:solidFill>
                <a:latin typeface="Palatino Linotype" pitchFamily="18" charset="0"/>
              </a:defRPr>
            </a:lvl7pPr>
            <a:lvl8pPr marL="1371600" algn="ctr" rtl="0" fontAlgn="base">
              <a:spcBef>
                <a:spcPct val="0"/>
              </a:spcBef>
              <a:spcAft>
                <a:spcPct val="0"/>
              </a:spcAft>
              <a:defRPr sz="3200">
                <a:solidFill>
                  <a:srgbClr val="FF9933"/>
                </a:solidFill>
                <a:latin typeface="Palatino Linotype" pitchFamily="18" charset="0"/>
              </a:defRPr>
            </a:lvl8pPr>
            <a:lvl9pPr marL="1828800" algn="ctr" rtl="0" fontAlgn="base">
              <a:spcBef>
                <a:spcPct val="0"/>
              </a:spcBef>
              <a:spcAft>
                <a:spcPct val="0"/>
              </a:spcAft>
              <a:defRPr sz="3200">
                <a:solidFill>
                  <a:srgbClr val="FF9933"/>
                </a:solidFill>
                <a:latin typeface="Palatino Linotype" pitchFamily="18" charset="0"/>
              </a:defRPr>
            </a:lvl9pPr>
          </a:lstStyle>
          <a:p>
            <a:pPr>
              <a:defRPr/>
            </a:pPr>
            <a:r>
              <a:rPr lang="en-US" sz="3200" dirty="0">
                <a:latin typeface="Verdana" pitchFamily="34" charset="0"/>
                <a:ea typeface="Verdana" pitchFamily="34" charset="0"/>
              </a:rPr>
              <a:t>Qualitative Results</a:t>
            </a:r>
          </a:p>
        </p:txBody>
      </p:sp>
      <p:sp>
        <p:nvSpPr>
          <p:cNvPr id="70" name="Line 3"/>
          <p:cNvSpPr>
            <a:spLocks noChangeShapeType="1"/>
          </p:cNvSpPr>
          <p:nvPr/>
        </p:nvSpPr>
        <p:spPr bwMode="auto">
          <a:xfrm>
            <a:off x="625475" y="952500"/>
            <a:ext cx="7921625" cy="0"/>
          </a:xfrm>
          <a:prstGeom prst="line">
            <a:avLst/>
          </a:prstGeom>
          <a:noFill/>
          <a:ln w="22225">
            <a:solidFill>
              <a:srgbClr val="B2B2B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en-US">
              <a:solidFill>
                <a:srgbClr val="000000"/>
              </a:solidFill>
              <a:latin typeface="Verdana" pitchFamily="34" charset="0"/>
              <a:ea typeface="Verdana" pitchFamily="34" charset="0"/>
              <a:cs typeface="Verdana" pitchFamily="34" charset="0"/>
            </a:endParaRPr>
          </a:p>
        </p:txBody>
      </p:sp>
      <p:sp>
        <p:nvSpPr>
          <p:cNvPr id="105" name="Rectangle 104"/>
          <p:cNvSpPr/>
          <p:nvPr/>
        </p:nvSpPr>
        <p:spPr>
          <a:xfrm>
            <a:off x="1257300" y="4359023"/>
            <a:ext cx="2217419" cy="907289"/>
          </a:xfrm>
          <a:prstGeom prst="rect">
            <a:avLst/>
          </a:prstGeom>
          <a:solidFill>
            <a:schemeClr val="tx1">
              <a:lumMod val="85000"/>
              <a:lumOff val="15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(a) SUN-RGBD</a:t>
            </a:r>
          </a:p>
        </p:txBody>
      </p:sp>
      <p:pic>
        <p:nvPicPr>
          <p:cNvPr id="6" name="图片 5"/>
          <p:cNvPicPr>
            <a:picLocks noChangeAspect="1"/>
          </p:cNvPicPr>
          <p:nvPr/>
        </p:nvPicPr>
        <p:blipFill rotWithShape="1">
          <a:blip r:embed="rId4"/>
          <a:srcRect r="58397" b="19286"/>
          <a:stretch/>
        </p:blipFill>
        <p:spPr>
          <a:xfrm>
            <a:off x="690055" y="1828797"/>
            <a:ext cx="3241866" cy="2583183"/>
          </a:xfrm>
          <a:prstGeom prst="rect">
            <a:avLst/>
          </a:prstGeom>
        </p:spPr>
      </p:pic>
      <p:sp>
        <p:nvSpPr>
          <p:cNvPr id="12" name="Rectangle 11">
            <a:extLst>
              <a:ext uri="{FF2B5EF4-FFF2-40B4-BE49-F238E27FC236}">
                <a16:creationId xmlns:a16="http://schemas.microsoft.com/office/drawing/2014/main" id="{00BEECA2-34CB-434C-80CC-9408518D83C5}"/>
              </a:ext>
            </a:extLst>
          </p:cNvPr>
          <p:cNvSpPr/>
          <p:nvPr/>
        </p:nvSpPr>
        <p:spPr>
          <a:xfrm>
            <a:off x="5503292" y="4359023"/>
            <a:ext cx="2217419" cy="907289"/>
          </a:xfrm>
          <a:prstGeom prst="rect">
            <a:avLst/>
          </a:prstGeom>
          <a:solidFill>
            <a:schemeClr val="tx1">
              <a:lumMod val="85000"/>
              <a:lumOff val="15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(b) </a:t>
            </a:r>
            <a:r>
              <a:rPr lang="en-US" sz="2400" dirty="0" err="1">
                <a:latin typeface="+mj-lt"/>
              </a:rPr>
              <a:t>ScanNet</a:t>
            </a:r>
            <a:endParaRPr lang="en-US" sz="2400" dirty="0">
              <a:latin typeface="+mj-lt"/>
            </a:endParaRPr>
          </a:p>
        </p:txBody>
      </p:sp>
      <p:pic>
        <p:nvPicPr>
          <p:cNvPr id="2" name="图片 5">
            <a:extLst>
              <a:ext uri="{FF2B5EF4-FFF2-40B4-BE49-F238E27FC236}">
                <a16:creationId xmlns:a16="http://schemas.microsoft.com/office/drawing/2014/main" id="{74F232FB-913E-4437-B641-854DE2C07046}"/>
              </a:ext>
            </a:extLst>
          </p:cNvPr>
          <p:cNvPicPr>
            <a:picLocks noChangeAspect="1"/>
          </p:cNvPicPr>
          <p:nvPr/>
        </p:nvPicPr>
        <p:blipFill rotWithShape="1">
          <a:blip r:embed="rId4"/>
          <a:srcRect l="50748" r="1195" b="19286"/>
          <a:stretch/>
        </p:blipFill>
        <p:spPr>
          <a:xfrm>
            <a:off x="4680807" y="1828797"/>
            <a:ext cx="3744785" cy="2583183"/>
          </a:xfrm>
          <a:prstGeom prst="rect">
            <a:avLst/>
          </a:prstGeom>
        </p:spPr>
      </p:pic>
      <p:sp>
        <p:nvSpPr>
          <p:cNvPr id="3" name="Slide Number Placeholder 2">
            <a:extLst>
              <a:ext uri="{FF2B5EF4-FFF2-40B4-BE49-F238E27FC236}">
                <a16:creationId xmlns:a16="http://schemas.microsoft.com/office/drawing/2014/main" id="{D37C1158-4E50-4A49-AD03-6D8E03945633}"/>
              </a:ext>
            </a:extLst>
          </p:cNvPr>
          <p:cNvSpPr>
            <a:spLocks noGrp="1"/>
          </p:cNvSpPr>
          <p:nvPr>
            <p:ph type="sldNum" sz="quarter" idx="12"/>
          </p:nvPr>
        </p:nvSpPr>
        <p:spPr/>
        <p:txBody>
          <a:bodyPr/>
          <a:lstStyle/>
          <a:p>
            <a:fld id="{48BB126A-385D-4C3E-A4CD-3A8DB0409F2C}" type="slidenum">
              <a:rPr lang="en-US" smtClean="0"/>
              <a:t>13</a:t>
            </a:fld>
            <a:endParaRPr lang="en-US"/>
          </a:p>
        </p:txBody>
      </p:sp>
    </p:spTree>
    <p:custDataLst>
      <p:tags r:id="rId1"/>
    </p:custDataLst>
    <p:extLst>
      <p:ext uri="{BB962C8B-B14F-4D97-AF65-F5344CB8AC3E}">
        <p14:creationId xmlns:p14="http://schemas.microsoft.com/office/powerpoint/2010/main" val="604431818"/>
      </p:ext>
    </p:extLst>
  </p:cSld>
  <p:clrMapOvr>
    <a:masterClrMapping/>
  </p:clrMapOvr>
  <mc:AlternateContent xmlns:mc="http://schemas.openxmlformats.org/markup-compatibility/2006" xmlns:p14="http://schemas.microsoft.com/office/powerpoint/2010/main">
    <mc:Choice Requires="p14">
      <p:transition spd="slow" p14:dur="2000" advTm="21018"/>
    </mc:Choice>
    <mc:Fallback xmlns="">
      <p:transition xmlns:p14="http://schemas.microsoft.com/office/powerpoint/2010/main" spd="slow" advTm="21018"/>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2"/>
          <p:cNvSpPr txBox="1">
            <a:spLocks noChangeArrowheads="1"/>
          </p:cNvSpPr>
          <p:nvPr/>
        </p:nvSpPr>
        <p:spPr>
          <a:xfrm>
            <a:off x="0" y="152400"/>
            <a:ext cx="9143999" cy="838200"/>
          </a:xfrm>
          <a:prstGeom prst="rect">
            <a:avLst/>
          </a:prstGeom>
          <a:noFill/>
        </p:spPr>
        <p:txBody>
          <a:bodyPr lIns="92075" tIns="46038" rIns="92075" bIns="46038"/>
          <a:lstStyle>
            <a:lvl1pPr algn="ctr" rtl="0" eaLnBrk="0" fontAlgn="base" hangingPunct="0">
              <a:spcBef>
                <a:spcPct val="0"/>
              </a:spcBef>
              <a:spcAft>
                <a:spcPct val="0"/>
              </a:spcAft>
              <a:defRPr sz="3600">
                <a:solidFill>
                  <a:srgbClr val="FFC000"/>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a:solidFill>
                  <a:srgbClr val="FF9933"/>
                </a:solidFill>
                <a:latin typeface="Palatino Linotype" pitchFamily="18" charset="0"/>
              </a:defRPr>
            </a:lvl2pPr>
            <a:lvl3pPr algn="ctr" rtl="0" eaLnBrk="0" fontAlgn="base" hangingPunct="0">
              <a:spcBef>
                <a:spcPct val="0"/>
              </a:spcBef>
              <a:spcAft>
                <a:spcPct val="0"/>
              </a:spcAft>
              <a:defRPr sz="3200">
                <a:solidFill>
                  <a:srgbClr val="FF9933"/>
                </a:solidFill>
                <a:latin typeface="Palatino Linotype" pitchFamily="18" charset="0"/>
              </a:defRPr>
            </a:lvl3pPr>
            <a:lvl4pPr algn="ctr" rtl="0" eaLnBrk="0" fontAlgn="base" hangingPunct="0">
              <a:spcBef>
                <a:spcPct val="0"/>
              </a:spcBef>
              <a:spcAft>
                <a:spcPct val="0"/>
              </a:spcAft>
              <a:defRPr sz="3200">
                <a:solidFill>
                  <a:srgbClr val="FF9933"/>
                </a:solidFill>
                <a:latin typeface="Palatino Linotype" pitchFamily="18" charset="0"/>
              </a:defRPr>
            </a:lvl4pPr>
            <a:lvl5pPr algn="ctr" rtl="0" eaLnBrk="0" fontAlgn="base" hangingPunct="0">
              <a:spcBef>
                <a:spcPct val="0"/>
              </a:spcBef>
              <a:spcAft>
                <a:spcPct val="0"/>
              </a:spcAft>
              <a:defRPr sz="3200">
                <a:solidFill>
                  <a:srgbClr val="FF9933"/>
                </a:solidFill>
                <a:latin typeface="Palatino Linotype" pitchFamily="18" charset="0"/>
              </a:defRPr>
            </a:lvl5pPr>
            <a:lvl6pPr marL="457200" algn="ctr" rtl="0" fontAlgn="base">
              <a:spcBef>
                <a:spcPct val="0"/>
              </a:spcBef>
              <a:spcAft>
                <a:spcPct val="0"/>
              </a:spcAft>
              <a:defRPr sz="3200">
                <a:solidFill>
                  <a:srgbClr val="FF9933"/>
                </a:solidFill>
                <a:latin typeface="Palatino Linotype" pitchFamily="18" charset="0"/>
              </a:defRPr>
            </a:lvl6pPr>
            <a:lvl7pPr marL="914400" algn="ctr" rtl="0" fontAlgn="base">
              <a:spcBef>
                <a:spcPct val="0"/>
              </a:spcBef>
              <a:spcAft>
                <a:spcPct val="0"/>
              </a:spcAft>
              <a:defRPr sz="3200">
                <a:solidFill>
                  <a:srgbClr val="FF9933"/>
                </a:solidFill>
                <a:latin typeface="Palatino Linotype" pitchFamily="18" charset="0"/>
              </a:defRPr>
            </a:lvl7pPr>
            <a:lvl8pPr marL="1371600" algn="ctr" rtl="0" fontAlgn="base">
              <a:spcBef>
                <a:spcPct val="0"/>
              </a:spcBef>
              <a:spcAft>
                <a:spcPct val="0"/>
              </a:spcAft>
              <a:defRPr sz="3200">
                <a:solidFill>
                  <a:srgbClr val="FF9933"/>
                </a:solidFill>
                <a:latin typeface="Palatino Linotype" pitchFamily="18" charset="0"/>
              </a:defRPr>
            </a:lvl8pPr>
            <a:lvl9pPr marL="1828800" algn="ctr" rtl="0" fontAlgn="base">
              <a:spcBef>
                <a:spcPct val="0"/>
              </a:spcBef>
              <a:spcAft>
                <a:spcPct val="0"/>
              </a:spcAft>
              <a:defRPr sz="3200">
                <a:solidFill>
                  <a:srgbClr val="FF9933"/>
                </a:solidFill>
                <a:latin typeface="Palatino Linotype" pitchFamily="18" charset="0"/>
              </a:defRPr>
            </a:lvl9pPr>
          </a:lstStyle>
          <a:p>
            <a:pPr>
              <a:defRPr/>
            </a:pPr>
            <a:r>
              <a:rPr lang="en-US" sz="3200" dirty="0">
                <a:latin typeface="Verdana" pitchFamily="34" charset="0"/>
                <a:ea typeface="Verdana" pitchFamily="34" charset="0"/>
              </a:rPr>
              <a:t>Result on </a:t>
            </a:r>
            <a:r>
              <a:rPr lang="en-US" sz="3200" dirty="0" err="1">
                <a:latin typeface="Verdana" pitchFamily="34" charset="0"/>
                <a:ea typeface="Verdana" pitchFamily="34" charset="0"/>
              </a:rPr>
              <a:t>ScanNet</a:t>
            </a:r>
            <a:r>
              <a:rPr lang="en-US" sz="3200" dirty="0">
                <a:latin typeface="Verdana" pitchFamily="34" charset="0"/>
                <a:ea typeface="Verdana" pitchFamily="34" charset="0"/>
              </a:rPr>
              <a:t> Voxel Labeling</a:t>
            </a:r>
          </a:p>
        </p:txBody>
      </p:sp>
      <p:sp>
        <p:nvSpPr>
          <p:cNvPr id="70" name="Line 3"/>
          <p:cNvSpPr>
            <a:spLocks noChangeShapeType="1"/>
          </p:cNvSpPr>
          <p:nvPr/>
        </p:nvSpPr>
        <p:spPr bwMode="auto">
          <a:xfrm>
            <a:off x="625475" y="952500"/>
            <a:ext cx="7921625" cy="0"/>
          </a:xfrm>
          <a:prstGeom prst="line">
            <a:avLst/>
          </a:prstGeom>
          <a:noFill/>
          <a:ln w="22225">
            <a:solidFill>
              <a:srgbClr val="B2B2B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en-US">
              <a:solidFill>
                <a:srgbClr val="000000"/>
              </a:solidFill>
              <a:latin typeface="Verdana" pitchFamily="34" charset="0"/>
              <a:ea typeface="Verdana" pitchFamily="34" charset="0"/>
              <a:cs typeface="Verdana" pitchFamily="34" charset="0"/>
            </a:endParaRPr>
          </a:p>
        </p:txBody>
      </p:sp>
      <p:pic>
        <p:nvPicPr>
          <p:cNvPr id="4" name="图片 3"/>
          <p:cNvPicPr>
            <a:picLocks noChangeAspect="1"/>
          </p:cNvPicPr>
          <p:nvPr/>
        </p:nvPicPr>
        <p:blipFill rotWithShape="1">
          <a:blip r:embed="rId4"/>
          <a:srcRect b="11223"/>
          <a:stretch/>
        </p:blipFill>
        <p:spPr>
          <a:xfrm>
            <a:off x="2029929" y="1752601"/>
            <a:ext cx="5084143" cy="2329937"/>
          </a:xfrm>
          <a:prstGeom prst="rect">
            <a:avLst/>
          </a:prstGeom>
        </p:spPr>
      </p:pic>
      <p:sp>
        <p:nvSpPr>
          <p:cNvPr id="11" name="TextBox 31"/>
          <p:cNvSpPr txBox="1"/>
          <p:nvPr/>
        </p:nvSpPr>
        <p:spPr>
          <a:xfrm>
            <a:off x="-62620" y="4957836"/>
            <a:ext cx="9144000" cy="523220"/>
          </a:xfrm>
          <a:prstGeom prst="rect">
            <a:avLst/>
          </a:prstGeom>
          <a:noFill/>
        </p:spPr>
        <p:txBody>
          <a:bodyPr wrap="square" rtlCol="0">
            <a:spAutoFit/>
          </a:bodyPr>
          <a:lstStyle/>
          <a:p>
            <a:pPr algn="ctr" fontAlgn="auto">
              <a:spcBef>
                <a:spcPts val="0"/>
              </a:spcBef>
              <a:spcAft>
                <a:spcPts val="0"/>
              </a:spcAft>
            </a:pPr>
            <a:r>
              <a:rPr lang="en-US" sz="2800" dirty="0">
                <a:solidFill>
                  <a:srgbClr val="FFFF00"/>
                </a:solidFill>
                <a:latin typeface="+mj-lt"/>
                <a:cs typeface="Verdana"/>
              </a:rPr>
              <a:t>Surpassing previous state-of-the-art methods</a:t>
            </a:r>
          </a:p>
        </p:txBody>
      </p:sp>
      <p:sp>
        <p:nvSpPr>
          <p:cNvPr id="13" name="TextBox 4"/>
          <p:cNvSpPr txBox="1"/>
          <p:nvPr/>
        </p:nvSpPr>
        <p:spPr>
          <a:xfrm>
            <a:off x="148412" y="1008288"/>
            <a:ext cx="8847174" cy="461665"/>
          </a:xfrm>
          <a:prstGeom prst="rect">
            <a:avLst/>
          </a:prstGeom>
          <a:noFill/>
        </p:spPr>
        <p:txBody>
          <a:bodyPr wrap="square" rtlCol="0">
            <a:spAutoFit/>
          </a:bodyPr>
          <a:lstStyle/>
          <a:p>
            <a:pPr algn="ctr"/>
            <a:r>
              <a:rPr lang="en-US" sz="2400" dirty="0">
                <a:solidFill>
                  <a:schemeClr val="bg1"/>
                </a:solidFill>
                <a:latin typeface="+mj-lt"/>
                <a:cs typeface="Verdana"/>
              </a:rPr>
              <a:t>Comparison with SOTA </a:t>
            </a:r>
            <a:r>
              <a:rPr lang="en-US" sz="2400" dirty="0" smtClean="0">
                <a:solidFill>
                  <a:schemeClr val="bg1"/>
                </a:solidFill>
                <a:latin typeface="+mj-lt"/>
                <a:cs typeface="Verdana"/>
              </a:rPr>
              <a:t>methods</a:t>
            </a:r>
            <a:endParaRPr lang="en-US" sz="2400" dirty="0">
              <a:solidFill>
                <a:schemeClr val="bg1"/>
              </a:solidFill>
              <a:latin typeface="+mj-lt"/>
              <a:cs typeface="Verdana"/>
            </a:endParaRPr>
          </a:p>
        </p:txBody>
      </p:sp>
      <p:sp>
        <p:nvSpPr>
          <p:cNvPr id="2" name="Slide Number Placeholder 1">
            <a:extLst>
              <a:ext uri="{FF2B5EF4-FFF2-40B4-BE49-F238E27FC236}">
                <a16:creationId xmlns:a16="http://schemas.microsoft.com/office/drawing/2014/main" id="{FE4AF97B-AC64-42AD-8DCF-A3A66F9E278E}"/>
              </a:ext>
            </a:extLst>
          </p:cNvPr>
          <p:cNvSpPr>
            <a:spLocks noGrp="1"/>
          </p:cNvSpPr>
          <p:nvPr>
            <p:ph type="sldNum" sz="quarter" idx="12"/>
          </p:nvPr>
        </p:nvSpPr>
        <p:spPr/>
        <p:txBody>
          <a:bodyPr/>
          <a:lstStyle/>
          <a:p>
            <a:fld id="{48BB126A-385D-4C3E-A4CD-3A8DB0409F2C}" type="slidenum">
              <a:rPr lang="en-US" smtClean="0"/>
              <a:t>14</a:t>
            </a:fld>
            <a:endParaRPr lang="en-US"/>
          </a:p>
        </p:txBody>
      </p:sp>
    </p:spTree>
    <p:custDataLst>
      <p:tags r:id="rId1"/>
    </p:custDataLst>
    <p:extLst>
      <p:ext uri="{BB962C8B-B14F-4D97-AF65-F5344CB8AC3E}">
        <p14:creationId xmlns:p14="http://schemas.microsoft.com/office/powerpoint/2010/main" val="3548618725"/>
      </p:ext>
    </p:extLst>
  </p:cSld>
  <p:clrMapOvr>
    <a:masterClrMapping/>
  </p:clrMapOvr>
  <mc:AlternateContent xmlns:mc="http://schemas.openxmlformats.org/markup-compatibility/2006" xmlns:p14="http://schemas.microsoft.com/office/powerpoint/2010/main">
    <mc:Choice Requires="p14">
      <p:transition spd="slow" p14:dur="2000" advTm="21018"/>
    </mc:Choice>
    <mc:Fallback xmlns="">
      <p:transition xmlns:p14="http://schemas.microsoft.com/office/powerpoint/2010/main" spd="slow" advTm="21018"/>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2"/>
          <p:cNvSpPr txBox="1">
            <a:spLocks noChangeArrowheads="1"/>
          </p:cNvSpPr>
          <p:nvPr/>
        </p:nvSpPr>
        <p:spPr>
          <a:xfrm>
            <a:off x="0" y="152400"/>
            <a:ext cx="9143999" cy="838200"/>
          </a:xfrm>
          <a:prstGeom prst="rect">
            <a:avLst/>
          </a:prstGeom>
          <a:noFill/>
        </p:spPr>
        <p:txBody>
          <a:bodyPr lIns="92075" tIns="46038" rIns="92075" bIns="46038"/>
          <a:lstStyle>
            <a:lvl1pPr algn="ctr" rtl="0" eaLnBrk="0" fontAlgn="base" hangingPunct="0">
              <a:spcBef>
                <a:spcPct val="0"/>
              </a:spcBef>
              <a:spcAft>
                <a:spcPct val="0"/>
              </a:spcAft>
              <a:defRPr sz="3600">
                <a:solidFill>
                  <a:srgbClr val="FFC000"/>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a:solidFill>
                  <a:srgbClr val="FF9933"/>
                </a:solidFill>
                <a:latin typeface="Palatino Linotype" pitchFamily="18" charset="0"/>
              </a:defRPr>
            </a:lvl2pPr>
            <a:lvl3pPr algn="ctr" rtl="0" eaLnBrk="0" fontAlgn="base" hangingPunct="0">
              <a:spcBef>
                <a:spcPct val="0"/>
              </a:spcBef>
              <a:spcAft>
                <a:spcPct val="0"/>
              </a:spcAft>
              <a:defRPr sz="3200">
                <a:solidFill>
                  <a:srgbClr val="FF9933"/>
                </a:solidFill>
                <a:latin typeface="Palatino Linotype" pitchFamily="18" charset="0"/>
              </a:defRPr>
            </a:lvl3pPr>
            <a:lvl4pPr algn="ctr" rtl="0" eaLnBrk="0" fontAlgn="base" hangingPunct="0">
              <a:spcBef>
                <a:spcPct val="0"/>
              </a:spcBef>
              <a:spcAft>
                <a:spcPct val="0"/>
              </a:spcAft>
              <a:defRPr sz="3200">
                <a:solidFill>
                  <a:srgbClr val="FF9933"/>
                </a:solidFill>
                <a:latin typeface="Palatino Linotype" pitchFamily="18" charset="0"/>
              </a:defRPr>
            </a:lvl4pPr>
            <a:lvl5pPr algn="ctr" rtl="0" eaLnBrk="0" fontAlgn="base" hangingPunct="0">
              <a:spcBef>
                <a:spcPct val="0"/>
              </a:spcBef>
              <a:spcAft>
                <a:spcPct val="0"/>
              </a:spcAft>
              <a:defRPr sz="3200">
                <a:solidFill>
                  <a:srgbClr val="FF9933"/>
                </a:solidFill>
                <a:latin typeface="Palatino Linotype" pitchFamily="18" charset="0"/>
              </a:defRPr>
            </a:lvl5pPr>
            <a:lvl6pPr marL="457200" algn="ctr" rtl="0" fontAlgn="base">
              <a:spcBef>
                <a:spcPct val="0"/>
              </a:spcBef>
              <a:spcAft>
                <a:spcPct val="0"/>
              </a:spcAft>
              <a:defRPr sz="3200">
                <a:solidFill>
                  <a:srgbClr val="FF9933"/>
                </a:solidFill>
                <a:latin typeface="Palatino Linotype" pitchFamily="18" charset="0"/>
              </a:defRPr>
            </a:lvl6pPr>
            <a:lvl7pPr marL="914400" algn="ctr" rtl="0" fontAlgn="base">
              <a:spcBef>
                <a:spcPct val="0"/>
              </a:spcBef>
              <a:spcAft>
                <a:spcPct val="0"/>
              </a:spcAft>
              <a:defRPr sz="3200">
                <a:solidFill>
                  <a:srgbClr val="FF9933"/>
                </a:solidFill>
                <a:latin typeface="Palatino Linotype" pitchFamily="18" charset="0"/>
              </a:defRPr>
            </a:lvl7pPr>
            <a:lvl8pPr marL="1371600" algn="ctr" rtl="0" fontAlgn="base">
              <a:spcBef>
                <a:spcPct val="0"/>
              </a:spcBef>
              <a:spcAft>
                <a:spcPct val="0"/>
              </a:spcAft>
              <a:defRPr sz="3200">
                <a:solidFill>
                  <a:srgbClr val="FF9933"/>
                </a:solidFill>
                <a:latin typeface="Palatino Linotype" pitchFamily="18" charset="0"/>
              </a:defRPr>
            </a:lvl8pPr>
            <a:lvl9pPr marL="1828800" algn="ctr" rtl="0" fontAlgn="base">
              <a:spcBef>
                <a:spcPct val="0"/>
              </a:spcBef>
              <a:spcAft>
                <a:spcPct val="0"/>
              </a:spcAft>
              <a:defRPr sz="3200">
                <a:solidFill>
                  <a:srgbClr val="FF9933"/>
                </a:solidFill>
                <a:latin typeface="Palatino Linotype" pitchFamily="18" charset="0"/>
              </a:defRPr>
            </a:lvl9pPr>
          </a:lstStyle>
          <a:p>
            <a:pPr>
              <a:defRPr/>
            </a:pPr>
            <a:r>
              <a:rPr lang="en-US" sz="3200" dirty="0">
                <a:latin typeface="Verdana" pitchFamily="34" charset="0"/>
                <a:ea typeface="Verdana" pitchFamily="34" charset="0"/>
              </a:rPr>
              <a:t>Conclusion</a:t>
            </a:r>
          </a:p>
        </p:txBody>
      </p:sp>
      <p:sp>
        <p:nvSpPr>
          <p:cNvPr id="70" name="Line 3"/>
          <p:cNvSpPr>
            <a:spLocks noChangeShapeType="1"/>
          </p:cNvSpPr>
          <p:nvPr/>
        </p:nvSpPr>
        <p:spPr bwMode="auto">
          <a:xfrm>
            <a:off x="625475" y="952500"/>
            <a:ext cx="7921625" cy="0"/>
          </a:xfrm>
          <a:prstGeom prst="line">
            <a:avLst/>
          </a:prstGeom>
          <a:noFill/>
          <a:ln w="22225">
            <a:solidFill>
              <a:srgbClr val="B2B2B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en-US">
              <a:solidFill>
                <a:srgbClr val="000000"/>
              </a:solidFill>
              <a:latin typeface="Verdana" pitchFamily="34" charset="0"/>
              <a:ea typeface="Verdana" pitchFamily="34" charset="0"/>
              <a:cs typeface="Verdana" pitchFamily="34" charset="0"/>
            </a:endParaRPr>
          </a:p>
        </p:txBody>
      </p:sp>
      <p:sp>
        <p:nvSpPr>
          <p:cNvPr id="11" name="TextBox 31"/>
          <p:cNvSpPr txBox="1"/>
          <p:nvPr/>
        </p:nvSpPr>
        <p:spPr>
          <a:xfrm>
            <a:off x="0" y="1490991"/>
            <a:ext cx="9144000" cy="1384995"/>
          </a:xfrm>
          <a:prstGeom prst="rect">
            <a:avLst/>
          </a:prstGeom>
          <a:noFill/>
        </p:spPr>
        <p:txBody>
          <a:bodyPr wrap="square" rtlCol="0">
            <a:spAutoFit/>
          </a:bodyPr>
          <a:lstStyle/>
          <a:p>
            <a:pPr algn="ctr" fontAlgn="auto">
              <a:spcBef>
                <a:spcPts val="0"/>
              </a:spcBef>
              <a:spcAft>
                <a:spcPts val="0"/>
              </a:spcAft>
            </a:pPr>
            <a:r>
              <a:rPr lang="en-US" sz="2800" dirty="0">
                <a:solidFill>
                  <a:srgbClr val="FFFF00"/>
                </a:solidFill>
                <a:latin typeface="+mj-lt"/>
                <a:cs typeface="Verdana"/>
              </a:rPr>
              <a:t>Group Contextual Encoding: a simple method to solve the data-sparsity and facilitate learning global context for </a:t>
            </a:r>
          </a:p>
          <a:p>
            <a:pPr algn="ctr" fontAlgn="auto">
              <a:spcBef>
                <a:spcPts val="0"/>
              </a:spcBef>
              <a:spcAft>
                <a:spcPts val="0"/>
              </a:spcAft>
            </a:pPr>
            <a:r>
              <a:rPr lang="en-US" sz="2800" dirty="0">
                <a:solidFill>
                  <a:srgbClr val="FFFF00"/>
                </a:solidFill>
                <a:latin typeface="+mj-lt"/>
                <a:cs typeface="Verdana"/>
              </a:rPr>
              <a:t>3D </a:t>
            </a:r>
            <a:r>
              <a:rPr lang="en-US" altLang="zh-CN" sz="2800" dirty="0">
                <a:solidFill>
                  <a:srgbClr val="FFFF00"/>
                </a:solidFill>
                <a:latin typeface="+mj-lt"/>
                <a:cs typeface="Verdana"/>
              </a:rPr>
              <a:t>p</a:t>
            </a:r>
            <a:r>
              <a:rPr lang="en-US" sz="2800" dirty="0">
                <a:solidFill>
                  <a:srgbClr val="FFFF00"/>
                </a:solidFill>
                <a:latin typeface="+mj-lt"/>
                <a:cs typeface="Verdana"/>
              </a:rPr>
              <a:t>oint clouds</a:t>
            </a:r>
          </a:p>
        </p:txBody>
      </p:sp>
      <p:sp>
        <p:nvSpPr>
          <p:cNvPr id="13" name="TextBox 4"/>
          <p:cNvSpPr txBox="1"/>
          <p:nvPr/>
        </p:nvSpPr>
        <p:spPr>
          <a:xfrm>
            <a:off x="453212" y="4082538"/>
            <a:ext cx="8847174" cy="830997"/>
          </a:xfrm>
          <a:prstGeom prst="rect">
            <a:avLst/>
          </a:prstGeom>
          <a:noFill/>
        </p:spPr>
        <p:txBody>
          <a:bodyPr wrap="square" rtlCol="0">
            <a:spAutoFit/>
          </a:bodyPr>
          <a:lstStyle/>
          <a:p>
            <a:pPr algn="ctr"/>
            <a:r>
              <a:rPr lang="en-US" sz="2400" dirty="0">
                <a:solidFill>
                  <a:schemeClr val="bg1"/>
                </a:solidFill>
                <a:latin typeface="+mj-lt"/>
                <a:cs typeface="Verdana"/>
              </a:rPr>
              <a:t>https://github.com/AsahiLiu/PointDetectron</a:t>
            </a:r>
          </a:p>
          <a:p>
            <a:pPr algn="ctr"/>
            <a:r>
              <a:rPr lang="en-US" sz="2400" dirty="0" err="1">
                <a:solidFill>
                  <a:schemeClr val="bg1"/>
                </a:solidFill>
                <a:latin typeface="+mj-lt"/>
                <a:cs typeface="Verdana"/>
              </a:rPr>
              <a:t>NeurIPS</a:t>
            </a:r>
            <a:r>
              <a:rPr lang="en-US" sz="2400" dirty="0">
                <a:solidFill>
                  <a:schemeClr val="bg1"/>
                </a:solidFill>
                <a:latin typeface="+mj-lt"/>
                <a:cs typeface="Verdana"/>
              </a:rPr>
              <a:t> 2020 Poster ID: 540</a:t>
            </a:r>
          </a:p>
        </p:txBody>
      </p:sp>
      <p:sp>
        <p:nvSpPr>
          <p:cNvPr id="2" name="Slide Number Placeholder 1">
            <a:extLst>
              <a:ext uri="{FF2B5EF4-FFF2-40B4-BE49-F238E27FC236}">
                <a16:creationId xmlns:a16="http://schemas.microsoft.com/office/drawing/2014/main" id="{02AEFE42-991D-4BA7-A153-DD983EDA7AD7}"/>
              </a:ext>
            </a:extLst>
          </p:cNvPr>
          <p:cNvSpPr>
            <a:spLocks noGrp="1"/>
          </p:cNvSpPr>
          <p:nvPr>
            <p:ph type="sldNum" sz="quarter" idx="12"/>
          </p:nvPr>
        </p:nvSpPr>
        <p:spPr/>
        <p:txBody>
          <a:bodyPr/>
          <a:lstStyle/>
          <a:p>
            <a:fld id="{48BB126A-385D-4C3E-A4CD-3A8DB0409F2C}" type="slidenum">
              <a:rPr lang="en-US" smtClean="0"/>
              <a:t>15</a:t>
            </a:fld>
            <a:endParaRPr lang="en-US"/>
          </a:p>
        </p:txBody>
      </p:sp>
    </p:spTree>
    <p:custDataLst>
      <p:tags r:id="rId1"/>
    </p:custDataLst>
    <p:extLst>
      <p:ext uri="{BB962C8B-B14F-4D97-AF65-F5344CB8AC3E}">
        <p14:creationId xmlns:p14="http://schemas.microsoft.com/office/powerpoint/2010/main" val="3028294791"/>
      </p:ext>
    </p:extLst>
  </p:cSld>
  <p:clrMapOvr>
    <a:masterClrMapping/>
  </p:clrMapOvr>
  <mc:AlternateContent xmlns:mc="http://schemas.openxmlformats.org/markup-compatibility/2006" xmlns:p14="http://schemas.microsoft.com/office/powerpoint/2010/main">
    <mc:Choice Requires="p14">
      <p:transition spd="slow" p14:dur="2000" advTm="21018"/>
    </mc:Choice>
    <mc:Fallback xmlns="">
      <p:transition xmlns:p14="http://schemas.microsoft.com/office/powerpoint/2010/main" spd="slow" advTm="2101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2"/>
          <p:cNvSpPr txBox="1">
            <a:spLocks noChangeArrowheads="1"/>
          </p:cNvSpPr>
          <p:nvPr/>
        </p:nvSpPr>
        <p:spPr>
          <a:xfrm>
            <a:off x="282633" y="152400"/>
            <a:ext cx="8595359" cy="838200"/>
          </a:xfrm>
          <a:prstGeom prst="rect">
            <a:avLst/>
          </a:prstGeom>
          <a:noFill/>
        </p:spPr>
        <p:txBody>
          <a:bodyPr lIns="92075" tIns="46038" rIns="92075" bIns="46038"/>
          <a:lstStyle>
            <a:lvl1pPr algn="ctr" rtl="0" eaLnBrk="0" fontAlgn="base" hangingPunct="0">
              <a:spcBef>
                <a:spcPct val="0"/>
              </a:spcBef>
              <a:spcAft>
                <a:spcPct val="0"/>
              </a:spcAft>
              <a:defRPr sz="3600">
                <a:solidFill>
                  <a:srgbClr val="FFC000"/>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a:solidFill>
                  <a:srgbClr val="FF9933"/>
                </a:solidFill>
                <a:latin typeface="Palatino Linotype" pitchFamily="18" charset="0"/>
              </a:defRPr>
            </a:lvl2pPr>
            <a:lvl3pPr algn="ctr" rtl="0" eaLnBrk="0" fontAlgn="base" hangingPunct="0">
              <a:spcBef>
                <a:spcPct val="0"/>
              </a:spcBef>
              <a:spcAft>
                <a:spcPct val="0"/>
              </a:spcAft>
              <a:defRPr sz="3200">
                <a:solidFill>
                  <a:srgbClr val="FF9933"/>
                </a:solidFill>
                <a:latin typeface="Palatino Linotype" pitchFamily="18" charset="0"/>
              </a:defRPr>
            </a:lvl3pPr>
            <a:lvl4pPr algn="ctr" rtl="0" eaLnBrk="0" fontAlgn="base" hangingPunct="0">
              <a:spcBef>
                <a:spcPct val="0"/>
              </a:spcBef>
              <a:spcAft>
                <a:spcPct val="0"/>
              </a:spcAft>
              <a:defRPr sz="3200">
                <a:solidFill>
                  <a:srgbClr val="FF9933"/>
                </a:solidFill>
                <a:latin typeface="Palatino Linotype" pitchFamily="18" charset="0"/>
              </a:defRPr>
            </a:lvl4pPr>
            <a:lvl5pPr algn="ctr" rtl="0" eaLnBrk="0" fontAlgn="base" hangingPunct="0">
              <a:spcBef>
                <a:spcPct val="0"/>
              </a:spcBef>
              <a:spcAft>
                <a:spcPct val="0"/>
              </a:spcAft>
              <a:defRPr sz="3200">
                <a:solidFill>
                  <a:srgbClr val="FF9933"/>
                </a:solidFill>
                <a:latin typeface="Palatino Linotype" pitchFamily="18" charset="0"/>
              </a:defRPr>
            </a:lvl5pPr>
            <a:lvl6pPr marL="457200" algn="ctr" rtl="0" fontAlgn="base">
              <a:spcBef>
                <a:spcPct val="0"/>
              </a:spcBef>
              <a:spcAft>
                <a:spcPct val="0"/>
              </a:spcAft>
              <a:defRPr sz="3200">
                <a:solidFill>
                  <a:srgbClr val="FF9933"/>
                </a:solidFill>
                <a:latin typeface="Palatino Linotype" pitchFamily="18" charset="0"/>
              </a:defRPr>
            </a:lvl6pPr>
            <a:lvl7pPr marL="914400" algn="ctr" rtl="0" fontAlgn="base">
              <a:spcBef>
                <a:spcPct val="0"/>
              </a:spcBef>
              <a:spcAft>
                <a:spcPct val="0"/>
              </a:spcAft>
              <a:defRPr sz="3200">
                <a:solidFill>
                  <a:srgbClr val="FF9933"/>
                </a:solidFill>
                <a:latin typeface="Palatino Linotype" pitchFamily="18" charset="0"/>
              </a:defRPr>
            </a:lvl7pPr>
            <a:lvl8pPr marL="1371600" algn="ctr" rtl="0" fontAlgn="base">
              <a:spcBef>
                <a:spcPct val="0"/>
              </a:spcBef>
              <a:spcAft>
                <a:spcPct val="0"/>
              </a:spcAft>
              <a:defRPr sz="3200">
                <a:solidFill>
                  <a:srgbClr val="FF9933"/>
                </a:solidFill>
                <a:latin typeface="Palatino Linotype" pitchFamily="18" charset="0"/>
              </a:defRPr>
            </a:lvl8pPr>
            <a:lvl9pPr marL="1828800" algn="ctr" rtl="0" fontAlgn="base">
              <a:spcBef>
                <a:spcPct val="0"/>
              </a:spcBef>
              <a:spcAft>
                <a:spcPct val="0"/>
              </a:spcAft>
              <a:defRPr sz="3200">
                <a:solidFill>
                  <a:srgbClr val="FF9933"/>
                </a:solidFill>
                <a:latin typeface="Palatino Linotype"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CC00"/>
                </a:solidFill>
                <a:effectLst/>
                <a:uLnTx/>
                <a:uFillTx/>
                <a:latin typeface="Verdana" pitchFamily="34" charset="0"/>
                <a:ea typeface="Verdana" pitchFamily="34" charset="0"/>
                <a:cs typeface="Verdana" pitchFamily="34" charset="0"/>
              </a:rPr>
              <a:t>Point Cloud</a:t>
            </a:r>
            <a:r>
              <a:rPr kumimoji="0" lang="en-US" altLang="zh-CN" sz="3200" b="0" i="0" u="none" strike="noStrike" kern="1200" cap="none" spc="0" normalizeH="0" baseline="0" noProof="0" dirty="0">
                <a:ln>
                  <a:noFill/>
                </a:ln>
                <a:solidFill>
                  <a:srgbClr val="FFCC00"/>
                </a:solidFill>
                <a:effectLst/>
                <a:uLnTx/>
                <a:uFillTx/>
                <a:latin typeface="Verdana" pitchFamily="34" charset="0"/>
                <a:ea typeface="Verdana" pitchFamily="34" charset="0"/>
                <a:cs typeface="Verdana" pitchFamily="34" charset="0"/>
              </a:rPr>
              <a:t>s</a:t>
            </a:r>
            <a:r>
              <a:rPr kumimoji="0" lang="en-US" sz="3200" b="0" i="0" u="none" strike="noStrike" kern="1200" cap="none" spc="0" normalizeH="0" baseline="0" noProof="0" dirty="0">
                <a:ln>
                  <a:noFill/>
                </a:ln>
                <a:solidFill>
                  <a:srgbClr val="FFCC00"/>
                </a:solidFill>
                <a:effectLst/>
                <a:uLnTx/>
                <a:uFillTx/>
                <a:latin typeface="Verdana" pitchFamily="34" charset="0"/>
                <a:ea typeface="Verdana" pitchFamily="34" charset="0"/>
                <a:cs typeface="Verdana" pitchFamily="34" charset="0"/>
              </a:rPr>
              <a:t> from 3D Sensors</a:t>
            </a:r>
            <a:endParaRPr kumimoji="0" lang="en-US" sz="3200" b="0" i="0" u="none" strike="noStrike" kern="1200" cap="none" spc="0" normalizeH="0" baseline="0" noProof="0" dirty="0">
              <a:ln>
                <a:noFill/>
              </a:ln>
              <a:solidFill>
                <a:srgbClr val="FFFFCC"/>
              </a:solidFill>
              <a:effectLst/>
              <a:uLnTx/>
              <a:uFillTx/>
              <a:latin typeface="Verdana" pitchFamily="34" charset="0"/>
              <a:ea typeface="Verdana" pitchFamily="34" charset="0"/>
              <a:cs typeface="Verdana" pitchFamily="34" charset="0"/>
            </a:endParaRPr>
          </a:p>
        </p:txBody>
      </p:sp>
      <p:sp>
        <p:nvSpPr>
          <p:cNvPr id="52" name="Line 3"/>
          <p:cNvSpPr>
            <a:spLocks noChangeShapeType="1"/>
          </p:cNvSpPr>
          <p:nvPr/>
        </p:nvSpPr>
        <p:spPr bwMode="auto">
          <a:xfrm>
            <a:off x="625475" y="952500"/>
            <a:ext cx="7921625" cy="0"/>
          </a:xfrm>
          <a:prstGeom prst="line">
            <a:avLst/>
          </a:prstGeom>
          <a:noFill/>
          <a:ln w="22225">
            <a:solidFill>
              <a:srgbClr val="B2B2B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Verdana" pitchFamily="34" charset="0"/>
              <a:cs typeface="Verdana" pitchFamily="34" charset="0"/>
            </a:endParaRPr>
          </a:p>
        </p:txBody>
      </p:sp>
      <p:sp>
        <p:nvSpPr>
          <p:cNvPr id="67" name="Rectangle 2"/>
          <p:cNvSpPr txBox="1">
            <a:spLocks noChangeArrowheads="1"/>
          </p:cNvSpPr>
          <p:nvPr/>
        </p:nvSpPr>
        <p:spPr bwMode="auto">
          <a:xfrm>
            <a:off x="1417320" y="2884369"/>
            <a:ext cx="2651760" cy="49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Unicode MS" pitchFamily="34" charset="-128"/>
              </a:defRPr>
            </a:lvl2pPr>
            <a:lvl3pPr algn="ctr" rtl="0" eaLnBrk="0" fontAlgn="base" hangingPunct="0">
              <a:spcBef>
                <a:spcPct val="0"/>
              </a:spcBef>
              <a:spcAft>
                <a:spcPct val="0"/>
              </a:spcAft>
              <a:defRPr sz="4400">
                <a:solidFill>
                  <a:schemeClr val="tx2"/>
                </a:solidFill>
                <a:latin typeface="Arial Unicode MS" pitchFamily="34" charset="-128"/>
              </a:defRPr>
            </a:lvl3pPr>
            <a:lvl4pPr algn="ctr" rtl="0" eaLnBrk="0" fontAlgn="base" hangingPunct="0">
              <a:spcBef>
                <a:spcPct val="0"/>
              </a:spcBef>
              <a:spcAft>
                <a:spcPct val="0"/>
              </a:spcAft>
              <a:defRPr sz="4400">
                <a:solidFill>
                  <a:schemeClr val="tx2"/>
                </a:solidFill>
                <a:latin typeface="Arial Unicode MS" pitchFamily="34" charset="-128"/>
              </a:defRPr>
            </a:lvl4pPr>
            <a:lvl5pPr algn="ctr" rtl="0" eaLnBrk="0" fontAlgn="base" hangingPunct="0">
              <a:spcBef>
                <a:spcPct val="0"/>
              </a:spcBef>
              <a:spcAft>
                <a:spcPct val="0"/>
              </a:spcAft>
              <a:defRPr sz="4400">
                <a:solidFill>
                  <a:schemeClr val="tx2"/>
                </a:solidFill>
                <a:latin typeface="Arial Unicode MS" pitchFamily="34" charset="-128"/>
              </a:defRPr>
            </a:lvl5pPr>
            <a:lvl6pPr marL="457200" algn="ctr" rtl="0" fontAlgn="base">
              <a:spcBef>
                <a:spcPct val="0"/>
              </a:spcBef>
              <a:spcAft>
                <a:spcPct val="0"/>
              </a:spcAft>
              <a:defRPr sz="4400">
                <a:solidFill>
                  <a:schemeClr val="tx2"/>
                </a:solidFill>
                <a:latin typeface="Arial Unicode MS" pitchFamily="34" charset="-128"/>
              </a:defRPr>
            </a:lvl6pPr>
            <a:lvl7pPr marL="914400" algn="ctr" rtl="0" fontAlgn="base">
              <a:spcBef>
                <a:spcPct val="0"/>
              </a:spcBef>
              <a:spcAft>
                <a:spcPct val="0"/>
              </a:spcAft>
              <a:defRPr sz="4400">
                <a:solidFill>
                  <a:schemeClr val="tx2"/>
                </a:solidFill>
                <a:latin typeface="Arial Unicode MS" pitchFamily="34" charset="-128"/>
              </a:defRPr>
            </a:lvl7pPr>
            <a:lvl8pPr marL="1371600" algn="ctr" rtl="0" fontAlgn="base">
              <a:spcBef>
                <a:spcPct val="0"/>
              </a:spcBef>
              <a:spcAft>
                <a:spcPct val="0"/>
              </a:spcAft>
              <a:defRPr sz="4400">
                <a:solidFill>
                  <a:schemeClr val="tx2"/>
                </a:solidFill>
                <a:latin typeface="Arial Unicode MS" pitchFamily="34" charset="-128"/>
              </a:defRPr>
            </a:lvl8pPr>
            <a:lvl9pPr marL="1828800" algn="ctr" rtl="0" fontAlgn="base">
              <a:spcBef>
                <a:spcPct val="0"/>
              </a:spcBef>
              <a:spcAft>
                <a:spcPct val="0"/>
              </a:spcAft>
              <a:defRPr sz="4400">
                <a:solidFill>
                  <a:schemeClr val="tx2"/>
                </a:solidFill>
                <a:latin typeface="Arial Unicode MS"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srgbClr val="FFFFFF"/>
                </a:solidFill>
                <a:effectLst/>
                <a:uLnTx/>
                <a:uFillTx/>
                <a:latin typeface="Calibri" panose="020F0502020204030204" pitchFamily="34" charset="0"/>
                <a:ea typeface="Verdana" pitchFamily="34" charset="0"/>
                <a:cs typeface="Calibri" panose="020F0502020204030204" pitchFamily="34" charset="0"/>
              </a:rPr>
              <a:t>Microsoft Kinect I </a:t>
            </a:r>
            <a:br>
              <a:rPr kumimoji="0" lang="en-US" altLang="zh-CN" sz="2000" b="0" i="0" u="none" strike="noStrike" kern="1200" cap="none" spc="0" normalizeH="0" baseline="0" noProof="0" dirty="0">
                <a:ln>
                  <a:noFill/>
                </a:ln>
                <a:solidFill>
                  <a:srgbClr val="FFFFFF"/>
                </a:solidFill>
                <a:effectLst/>
                <a:uLnTx/>
                <a:uFillTx/>
                <a:latin typeface="Calibri" panose="020F0502020204030204" pitchFamily="34" charset="0"/>
                <a:ea typeface="Verdana" pitchFamily="34" charset="0"/>
                <a:cs typeface="Calibri" panose="020F0502020204030204" pitchFamily="34" charset="0"/>
              </a:rPr>
            </a:br>
            <a:r>
              <a:rPr kumimoji="0" lang="en-US" altLang="zh-CN" sz="2000" b="0" i="0" u="none" strike="noStrike" kern="1200" cap="none" spc="0" normalizeH="0" baseline="0" noProof="0" dirty="0">
                <a:ln>
                  <a:noFill/>
                </a:ln>
                <a:solidFill>
                  <a:srgbClr val="FFFFFF"/>
                </a:solidFill>
                <a:effectLst/>
                <a:uLnTx/>
                <a:uFillTx/>
                <a:latin typeface="Calibri" panose="020F0502020204030204" pitchFamily="34" charset="0"/>
                <a:ea typeface="Verdana" pitchFamily="34" charset="0"/>
                <a:cs typeface="Calibri" panose="020F0502020204030204" pitchFamily="34" charset="0"/>
              </a:rPr>
              <a:t>by structured light</a:t>
            </a:r>
            <a:endParaRPr kumimoji="0" lang="en-US" sz="2000" b="0" i="0" u="none" strike="noStrike" kern="1200" cap="none" spc="0" normalizeH="0" baseline="0" noProof="0" dirty="0">
              <a:ln>
                <a:noFill/>
              </a:ln>
              <a:solidFill>
                <a:srgbClr val="FFFFFF"/>
              </a:solidFill>
              <a:effectLst/>
              <a:uLnTx/>
              <a:uFillTx/>
              <a:latin typeface="Calibri" panose="020F0502020204030204" pitchFamily="34" charset="0"/>
              <a:ea typeface="Verdana" pitchFamily="34" charset="0"/>
              <a:cs typeface="Calibri" panose="020F0502020204030204" pitchFamily="34" charset="0"/>
            </a:endParaRPr>
          </a:p>
        </p:txBody>
      </p:sp>
      <p:pic>
        <p:nvPicPr>
          <p:cNvPr id="4" name="图片 3"/>
          <p:cNvPicPr>
            <a:picLocks noChangeAspect="1"/>
          </p:cNvPicPr>
          <p:nvPr/>
        </p:nvPicPr>
        <p:blipFill rotWithShape="1">
          <a:blip r:embed="rId3"/>
          <a:srcRect l="1256" t="5413" r="1789" b="4268"/>
          <a:stretch/>
        </p:blipFill>
        <p:spPr>
          <a:xfrm>
            <a:off x="1175237" y="1790700"/>
            <a:ext cx="3082198" cy="998533"/>
          </a:xfrm>
          <a:prstGeom prst="rect">
            <a:avLst/>
          </a:prstGeom>
        </p:spPr>
      </p:pic>
      <p:pic>
        <p:nvPicPr>
          <p:cNvPr id="5" name="图片 4"/>
          <p:cNvPicPr>
            <a:picLocks noChangeAspect="1"/>
          </p:cNvPicPr>
          <p:nvPr/>
        </p:nvPicPr>
        <p:blipFill>
          <a:blip r:embed="rId4"/>
          <a:stretch>
            <a:fillRect/>
          </a:stretch>
        </p:blipFill>
        <p:spPr>
          <a:xfrm>
            <a:off x="4964452" y="3917794"/>
            <a:ext cx="3582648" cy="1866203"/>
          </a:xfrm>
          <a:prstGeom prst="rect">
            <a:avLst/>
          </a:prstGeom>
        </p:spPr>
      </p:pic>
      <p:pic>
        <p:nvPicPr>
          <p:cNvPr id="7" name="图片 6"/>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811061" y="1583429"/>
            <a:ext cx="1889430" cy="1245928"/>
          </a:xfrm>
          <a:prstGeom prst="rect">
            <a:avLst/>
          </a:prstGeom>
        </p:spPr>
      </p:pic>
      <p:sp>
        <p:nvSpPr>
          <p:cNvPr id="91" name="Rectangle 2"/>
          <p:cNvSpPr txBox="1">
            <a:spLocks noChangeArrowheads="1"/>
          </p:cNvSpPr>
          <p:nvPr/>
        </p:nvSpPr>
        <p:spPr bwMode="auto">
          <a:xfrm>
            <a:off x="5824462" y="2884369"/>
            <a:ext cx="1889430" cy="49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Unicode MS" pitchFamily="34" charset="-128"/>
              </a:defRPr>
            </a:lvl2pPr>
            <a:lvl3pPr algn="ctr" rtl="0" eaLnBrk="0" fontAlgn="base" hangingPunct="0">
              <a:spcBef>
                <a:spcPct val="0"/>
              </a:spcBef>
              <a:spcAft>
                <a:spcPct val="0"/>
              </a:spcAft>
              <a:defRPr sz="4400">
                <a:solidFill>
                  <a:schemeClr val="tx2"/>
                </a:solidFill>
                <a:latin typeface="Arial Unicode MS" pitchFamily="34" charset="-128"/>
              </a:defRPr>
            </a:lvl3pPr>
            <a:lvl4pPr algn="ctr" rtl="0" eaLnBrk="0" fontAlgn="base" hangingPunct="0">
              <a:spcBef>
                <a:spcPct val="0"/>
              </a:spcBef>
              <a:spcAft>
                <a:spcPct val="0"/>
              </a:spcAft>
              <a:defRPr sz="4400">
                <a:solidFill>
                  <a:schemeClr val="tx2"/>
                </a:solidFill>
                <a:latin typeface="Arial Unicode MS" pitchFamily="34" charset="-128"/>
              </a:defRPr>
            </a:lvl4pPr>
            <a:lvl5pPr algn="ctr" rtl="0" eaLnBrk="0" fontAlgn="base" hangingPunct="0">
              <a:spcBef>
                <a:spcPct val="0"/>
              </a:spcBef>
              <a:spcAft>
                <a:spcPct val="0"/>
              </a:spcAft>
              <a:defRPr sz="4400">
                <a:solidFill>
                  <a:schemeClr val="tx2"/>
                </a:solidFill>
                <a:latin typeface="Arial Unicode MS" pitchFamily="34" charset="-128"/>
              </a:defRPr>
            </a:lvl5pPr>
            <a:lvl6pPr marL="457200" algn="ctr" rtl="0" fontAlgn="base">
              <a:spcBef>
                <a:spcPct val="0"/>
              </a:spcBef>
              <a:spcAft>
                <a:spcPct val="0"/>
              </a:spcAft>
              <a:defRPr sz="4400">
                <a:solidFill>
                  <a:schemeClr val="tx2"/>
                </a:solidFill>
                <a:latin typeface="Arial Unicode MS" pitchFamily="34" charset="-128"/>
              </a:defRPr>
            </a:lvl6pPr>
            <a:lvl7pPr marL="914400" algn="ctr" rtl="0" fontAlgn="base">
              <a:spcBef>
                <a:spcPct val="0"/>
              </a:spcBef>
              <a:spcAft>
                <a:spcPct val="0"/>
              </a:spcAft>
              <a:defRPr sz="4400">
                <a:solidFill>
                  <a:schemeClr val="tx2"/>
                </a:solidFill>
                <a:latin typeface="Arial Unicode MS" pitchFamily="34" charset="-128"/>
              </a:defRPr>
            </a:lvl7pPr>
            <a:lvl8pPr marL="1371600" algn="ctr" rtl="0" fontAlgn="base">
              <a:spcBef>
                <a:spcPct val="0"/>
              </a:spcBef>
              <a:spcAft>
                <a:spcPct val="0"/>
              </a:spcAft>
              <a:defRPr sz="4400">
                <a:solidFill>
                  <a:schemeClr val="tx2"/>
                </a:solidFill>
                <a:latin typeface="Arial Unicode MS" pitchFamily="34" charset="-128"/>
              </a:defRPr>
            </a:lvl8pPr>
            <a:lvl9pPr marL="1828800" algn="ctr" rtl="0" fontAlgn="base">
              <a:spcBef>
                <a:spcPct val="0"/>
              </a:spcBef>
              <a:spcAft>
                <a:spcPct val="0"/>
              </a:spcAft>
              <a:defRPr sz="4400">
                <a:solidFill>
                  <a:schemeClr val="tx2"/>
                </a:solidFill>
                <a:latin typeface="Arial Unicode MS"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dirty="0" err="1">
                <a:solidFill>
                  <a:srgbClr val="FFFFFF"/>
                </a:solidFill>
                <a:latin typeface="Calibri" panose="020F0502020204030204" pitchFamily="34" charset="0"/>
                <a:ea typeface="Verdana" pitchFamily="34" charset="0"/>
                <a:cs typeface="Calibri" panose="020F0502020204030204" pitchFamily="34" charset="0"/>
              </a:rPr>
              <a:t>Velodyne</a:t>
            </a:r>
            <a:r>
              <a:rPr lang="en-US" sz="2000" dirty="0">
                <a:solidFill>
                  <a:srgbClr val="FFFFFF"/>
                </a:solidFill>
                <a:latin typeface="Calibri" panose="020F0502020204030204" pitchFamily="34" charset="0"/>
                <a:ea typeface="Verdana" pitchFamily="34" charset="0"/>
                <a:cs typeface="Calibri" panose="020F0502020204030204" pitchFamily="34" charset="0"/>
              </a:rPr>
              <a:t> LiDAR by time of flight</a:t>
            </a:r>
            <a:endParaRPr kumimoji="0" lang="en-US" sz="2000" b="0" i="0" u="none" strike="noStrike" kern="1200" cap="none" spc="0" normalizeH="0" baseline="0" noProof="0" dirty="0">
              <a:ln>
                <a:noFill/>
              </a:ln>
              <a:solidFill>
                <a:srgbClr val="FFFFFF"/>
              </a:solidFill>
              <a:effectLst/>
              <a:uLnTx/>
              <a:uFillTx/>
              <a:latin typeface="Calibri" panose="020F0502020204030204" pitchFamily="34" charset="0"/>
              <a:ea typeface="Verdana" pitchFamily="34" charset="0"/>
              <a:cs typeface="Calibri" panose="020F0502020204030204" pitchFamily="34" charset="0"/>
            </a:endParaRPr>
          </a:p>
        </p:txBody>
      </p:sp>
      <p:pic>
        <p:nvPicPr>
          <p:cNvPr id="13" name="图片 12"/>
          <p:cNvPicPr>
            <a:picLocks noChangeAspect="1"/>
          </p:cNvPicPr>
          <p:nvPr/>
        </p:nvPicPr>
        <p:blipFill>
          <a:blip r:embed="rId7"/>
          <a:stretch>
            <a:fillRect/>
          </a:stretch>
        </p:blipFill>
        <p:spPr>
          <a:xfrm>
            <a:off x="925012" y="3917795"/>
            <a:ext cx="3582649" cy="1866203"/>
          </a:xfrm>
          <a:prstGeom prst="rect">
            <a:avLst/>
          </a:prstGeom>
        </p:spPr>
      </p:pic>
      <p:sp>
        <p:nvSpPr>
          <p:cNvPr id="2" name="Rectangle 2">
            <a:extLst>
              <a:ext uri="{FF2B5EF4-FFF2-40B4-BE49-F238E27FC236}">
                <a16:creationId xmlns:a16="http://schemas.microsoft.com/office/drawing/2014/main" id="{D384D015-3850-4F98-A3AE-A12396A3A783}"/>
              </a:ext>
            </a:extLst>
          </p:cNvPr>
          <p:cNvSpPr txBox="1">
            <a:spLocks noChangeArrowheads="1"/>
          </p:cNvSpPr>
          <p:nvPr/>
        </p:nvSpPr>
        <p:spPr bwMode="auto">
          <a:xfrm>
            <a:off x="1139169" y="5783997"/>
            <a:ext cx="3118266" cy="49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Unicode MS" pitchFamily="34" charset="-128"/>
              </a:defRPr>
            </a:lvl2pPr>
            <a:lvl3pPr algn="ctr" rtl="0" eaLnBrk="0" fontAlgn="base" hangingPunct="0">
              <a:spcBef>
                <a:spcPct val="0"/>
              </a:spcBef>
              <a:spcAft>
                <a:spcPct val="0"/>
              </a:spcAft>
              <a:defRPr sz="4400">
                <a:solidFill>
                  <a:schemeClr val="tx2"/>
                </a:solidFill>
                <a:latin typeface="Arial Unicode MS" pitchFamily="34" charset="-128"/>
              </a:defRPr>
            </a:lvl3pPr>
            <a:lvl4pPr algn="ctr" rtl="0" eaLnBrk="0" fontAlgn="base" hangingPunct="0">
              <a:spcBef>
                <a:spcPct val="0"/>
              </a:spcBef>
              <a:spcAft>
                <a:spcPct val="0"/>
              </a:spcAft>
              <a:defRPr sz="4400">
                <a:solidFill>
                  <a:schemeClr val="tx2"/>
                </a:solidFill>
                <a:latin typeface="Arial Unicode MS" pitchFamily="34" charset="-128"/>
              </a:defRPr>
            </a:lvl4pPr>
            <a:lvl5pPr algn="ctr" rtl="0" eaLnBrk="0" fontAlgn="base" hangingPunct="0">
              <a:spcBef>
                <a:spcPct val="0"/>
              </a:spcBef>
              <a:spcAft>
                <a:spcPct val="0"/>
              </a:spcAft>
              <a:defRPr sz="4400">
                <a:solidFill>
                  <a:schemeClr val="tx2"/>
                </a:solidFill>
                <a:latin typeface="Arial Unicode MS" pitchFamily="34" charset="-128"/>
              </a:defRPr>
            </a:lvl5pPr>
            <a:lvl6pPr marL="457200" algn="ctr" rtl="0" fontAlgn="base">
              <a:spcBef>
                <a:spcPct val="0"/>
              </a:spcBef>
              <a:spcAft>
                <a:spcPct val="0"/>
              </a:spcAft>
              <a:defRPr sz="4400">
                <a:solidFill>
                  <a:schemeClr val="tx2"/>
                </a:solidFill>
                <a:latin typeface="Arial Unicode MS" pitchFamily="34" charset="-128"/>
              </a:defRPr>
            </a:lvl6pPr>
            <a:lvl7pPr marL="914400" algn="ctr" rtl="0" fontAlgn="base">
              <a:spcBef>
                <a:spcPct val="0"/>
              </a:spcBef>
              <a:spcAft>
                <a:spcPct val="0"/>
              </a:spcAft>
              <a:defRPr sz="4400">
                <a:solidFill>
                  <a:schemeClr val="tx2"/>
                </a:solidFill>
                <a:latin typeface="Arial Unicode MS" pitchFamily="34" charset="-128"/>
              </a:defRPr>
            </a:lvl7pPr>
            <a:lvl8pPr marL="1371600" algn="ctr" rtl="0" fontAlgn="base">
              <a:spcBef>
                <a:spcPct val="0"/>
              </a:spcBef>
              <a:spcAft>
                <a:spcPct val="0"/>
              </a:spcAft>
              <a:defRPr sz="4400">
                <a:solidFill>
                  <a:schemeClr val="tx2"/>
                </a:solidFill>
                <a:latin typeface="Arial Unicode MS" pitchFamily="34" charset="-128"/>
              </a:defRPr>
            </a:lvl8pPr>
            <a:lvl9pPr marL="1828800" algn="ctr" rtl="0" fontAlgn="base">
              <a:spcBef>
                <a:spcPct val="0"/>
              </a:spcBef>
              <a:spcAft>
                <a:spcPct val="0"/>
              </a:spcAft>
              <a:defRPr sz="4400">
                <a:solidFill>
                  <a:schemeClr val="tx2"/>
                </a:solidFill>
                <a:latin typeface="Arial Unicode MS"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srgbClr val="FFFFFF"/>
                </a:solidFill>
                <a:effectLst/>
                <a:uLnTx/>
                <a:uFillTx/>
                <a:latin typeface="Calibri" panose="020F0502020204030204" pitchFamily="34" charset="0"/>
                <a:ea typeface="Verdana" pitchFamily="34" charset="0"/>
                <a:cs typeface="Calibri" panose="020F0502020204030204" pitchFamily="34" charset="0"/>
              </a:rPr>
              <a:t>Point </a:t>
            </a:r>
            <a:r>
              <a:rPr kumimoji="0" lang="en-US" altLang="zh-CN" sz="2000" b="0" i="0" u="none" strike="noStrike" kern="1200" cap="none" spc="0" normalizeH="0" baseline="0" noProof="0" dirty="0" smtClean="0">
                <a:ln>
                  <a:noFill/>
                </a:ln>
                <a:solidFill>
                  <a:srgbClr val="FFFFFF"/>
                </a:solidFill>
                <a:effectLst/>
                <a:uLnTx/>
                <a:uFillTx/>
                <a:latin typeface="Calibri" panose="020F0502020204030204" pitchFamily="34" charset="0"/>
                <a:ea typeface="Verdana" pitchFamily="34" charset="0"/>
                <a:cs typeface="Calibri" panose="020F0502020204030204" pitchFamily="34" charset="0"/>
              </a:rPr>
              <a:t>clouds </a:t>
            </a:r>
            <a:r>
              <a:rPr kumimoji="0" lang="en-US" altLang="zh-CN" sz="2000" b="0" i="0" u="none" strike="noStrike" kern="1200" cap="none" spc="0" normalizeH="0" baseline="0" noProof="0" dirty="0">
                <a:ln>
                  <a:noFill/>
                </a:ln>
                <a:solidFill>
                  <a:srgbClr val="FFFFFF"/>
                </a:solidFill>
                <a:effectLst/>
                <a:uLnTx/>
                <a:uFillTx/>
                <a:latin typeface="Calibri" panose="020F0502020204030204" pitchFamily="34" charset="0"/>
                <a:ea typeface="Verdana" pitchFamily="34" charset="0"/>
                <a:cs typeface="Calibri" panose="020F0502020204030204" pitchFamily="34" charset="0"/>
              </a:rPr>
              <a:t>of indoor scene</a:t>
            </a:r>
            <a:endParaRPr kumimoji="0" lang="en-US" sz="2000" b="0" i="0" u="none" strike="noStrike" kern="1200" cap="none" spc="0" normalizeH="0" baseline="0" noProof="0" dirty="0">
              <a:ln>
                <a:noFill/>
              </a:ln>
              <a:solidFill>
                <a:srgbClr val="FFFFFF"/>
              </a:solidFill>
              <a:effectLst/>
              <a:uLnTx/>
              <a:uFillTx/>
              <a:latin typeface="Calibri" panose="020F0502020204030204" pitchFamily="34" charset="0"/>
              <a:ea typeface="Verdana" pitchFamily="34" charset="0"/>
              <a:cs typeface="Calibri" panose="020F0502020204030204" pitchFamily="34" charset="0"/>
            </a:endParaRPr>
          </a:p>
        </p:txBody>
      </p:sp>
      <p:sp>
        <p:nvSpPr>
          <p:cNvPr id="6" name="Rectangle 2">
            <a:extLst>
              <a:ext uri="{FF2B5EF4-FFF2-40B4-BE49-F238E27FC236}">
                <a16:creationId xmlns:a16="http://schemas.microsoft.com/office/drawing/2014/main" id="{215AAD0A-4624-4F5A-AE5D-44126CA9B58D}"/>
              </a:ext>
            </a:extLst>
          </p:cNvPr>
          <p:cNvSpPr txBox="1">
            <a:spLocks noChangeArrowheads="1"/>
          </p:cNvSpPr>
          <p:nvPr/>
        </p:nvSpPr>
        <p:spPr bwMode="auto">
          <a:xfrm>
            <a:off x="5142175" y="5783997"/>
            <a:ext cx="3324915" cy="49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Unicode MS" pitchFamily="34" charset="-128"/>
              </a:defRPr>
            </a:lvl2pPr>
            <a:lvl3pPr algn="ctr" rtl="0" eaLnBrk="0" fontAlgn="base" hangingPunct="0">
              <a:spcBef>
                <a:spcPct val="0"/>
              </a:spcBef>
              <a:spcAft>
                <a:spcPct val="0"/>
              </a:spcAft>
              <a:defRPr sz="4400">
                <a:solidFill>
                  <a:schemeClr val="tx2"/>
                </a:solidFill>
                <a:latin typeface="Arial Unicode MS" pitchFamily="34" charset="-128"/>
              </a:defRPr>
            </a:lvl3pPr>
            <a:lvl4pPr algn="ctr" rtl="0" eaLnBrk="0" fontAlgn="base" hangingPunct="0">
              <a:spcBef>
                <a:spcPct val="0"/>
              </a:spcBef>
              <a:spcAft>
                <a:spcPct val="0"/>
              </a:spcAft>
              <a:defRPr sz="4400">
                <a:solidFill>
                  <a:schemeClr val="tx2"/>
                </a:solidFill>
                <a:latin typeface="Arial Unicode MS" pitchFamily="34" charset="-128"/>
              </a:defRPr>
            </a:lvl4pPr>
            <a:lvl5pPr algn="ctr" rtl="0" eaLnBrk="0" fontAlgn="base" hangingPunct="0">
              <a:spcBef>
                <a:spcPct val="0"/>
              </a:spcBef>
              <a:spcAft>
                <a:spcPct val="0"/>
              </a:spcAft>
              <a:defRPr sz="4400">
                <a:solidFill>
                  <a:schemeClr val="tx2"/>
                </a:solidFill>
                <a:latin typeface="Arial Unicode MS" pitchFamily="34" charset="-128"/>
              </a:defRPr>
            </a:lvl5pPr>
            <a:lvl6pPr marL="457200" algn="ctr" rtl="0" fontAlgn="base">
              <a:spcBef>
                <a:spcPct val="0"/>
              </a:spcBef>
              <a:spcAft>
                <a:spcPct val="0"/>
              </a:spcAft>
              <a:defRPr sz="4400">
                <a:solidFill>
                  <a:schemeClr val="tx2"/>
                </a:solidFill>
                <a:latin typeface="Arial Unicode MS" pitchFamily="34" charset="-128"/>
              </a:defRPr>
            </a:lvl6pPr>
            <a:lvl7pPr marL="914400" algn="ctr" rtl="0" fontAlgn="base">
              <a:spcBef>
                <a:spcPct val="0"/>
              </a:spcBef>
              <a:spcAft>
                <a:spcPct val="0"/>
              </a:spcAft>
              <a:defRPr sz="4400">
                <a:solidFill>
                  <a:schemeClr val="tx2"/>
                </a:solidFill>
                <a:latin typeface="Arial Unicode MS" pitchFamily="34" charset="-128"/>
              </a:defRPr>
            </a:lvl7pPr>
            <a:lvl8pPr marL="1371600" algn="ctr" rtl="0" fontAlgn="base">
              <a:spcBef>
                <a:spcPct val="0"/>
              </a:spcBef>
              <a:spcAft>
                <a:spcPct val="0"/>
              </a:spcAft>
              <a:defRPr sz="4400">
                <a:solidFill>
                  <a:schemeClr val="tx2"/>
                </a:solidFill>
                <a:latin typeface="Arial Unicode MS" pitchFamily="34" charset="-128"/>
              </a:defRPr>
            </a:lvl8pPr>
            <a:lvl9pPr marL="1828800" algn="ctr" rtl="0" fontAlgn="base">
              <a:spcBef>
                <a:spcPct val="0"/>
              </a:spcBef>
              <a:spcAft>
                <a:spcPct val="0"/>
              </a:spcAft>
              <a:defRPr sz="4400">
                <a:solidFill>
                  <a:schemeClr val="tx2"/>
                </a:solidFill>
                <a:latin typeface="Arial Unicode MS"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smtClean="0">
                <a:ln>
                  <a:noFill/>
                </a:ln>
                <a:solidFill>
                  <a:srgbClr val="FFFFFF"/>
                </a:solidFill>
                <a:effectLst/>
                <a:uLnTx/>
                <a:uFillTx/>
                <a:latin typeface="Calibri" panose="020F0502020204030204" pitchFamily="34" charset="0"/>
                <a:ea typeface="Verdana" pitchFamily="34" charset="0"/>
                <a:cs typeface="Calibri" panose="020F0502020204030204" pitchFamily="34" charset="0"/>
              </a:rPr>
              <a:t>Points </a:t>
            </a:r>
            <a:r>
              <a:rPr kumimoji="0" lang="en-US" altLang="zh-CN" sz="2000" b="0" i="0" u="none" strike="noStrike" kern="1200" cap="none" spc="0" normalizeH="0" baseline="0" noProof="0" dirty="0">
                <a:ln>
                  <a:noFill/>
                </a:ln>
                <a:solidFill>
                  <a:srgbClr val="FFFFFF"/>
                </a:solidFill>
                <a:effectLst/>
                <a:uLnTx/>
                <a:uFillTx/>
                <a:latin typeface="Calibri" panose="020F0502020204030204" pitchFamily="34" charset="0"/>
                <a:ea typeface="Verdana" pitchFamily="34" charset="0"/>
                <a:cs typeface="Calibri" panose="020F0502020204030204" pitchFamily="34" charset="0"/>
              </a:rPr>
              <a:t>cloud of outdoor scene</a:t>
            </a:r>
            <a:endParaRPr kumimoji="0" lang="en-US" sz="2000" b="0" i="0" u="none" strike="noStrike" kern="1200" cap="none" spc="0" normalizeH="0" baseline="0" noProof="0" dirty="0">
              <a:ln>
                <a:noFill/>
              </a:ln>
              <a:solidFill>
                <a:srgbClr val="FFFFFF"/>
              </a:solidFill>
              <a:effectLst/>
              <a:uLnTx/>
              <a:uFillTx/>
              <a:latin typeface="Calibri" panose="020F0502020204030204" pitchFamily="34" charset="0"/>
              <a:ea typeface="Verdana" pitchFamily="34" charset="0"/>
              <a:cs typeface="Calibri" panose="020F0502020204030204" pitchFamily="34" charset="0"/>
            </a:endParaRPr>
          </a:p>
        </p:txBody>
      </p:sp>
      <p:sp>
        <p:nvSpPr>
          <p:cNvPr id="14" name="Slide Number Placeholder 1">
            <a:extLst>
              <a:ext uri="{FF2B5EF4-FFF2-40B4-BE49-F238E27FC236}">
                <a16:creationId xmlns:a16="http://schemas.microsoft.com/office/drawing/2014/main" id="{C3CED547-457C-41B5-9E83-BE749E8FC9F7}"/>
              </a:ext>
            </a:extLst>
          </p:cNvPr>
          <p:cNvSpPr>
            <a:spLocks noGrp="1"/>
          </p:cNvSpPr>
          <p:nvPr>
            <p:ph type="sldNum" sz="quarter" idx="12"/>
          </p:nvPr>
        </p:nvSpPr>
        <p:spPr>
          <a:xfrm>
            <a:off x="6553200" y="6356354"/>
            <a:ext cx="2133600" cy="365125"/>
          </a:xfrm>
        </p:spPr>
        <p:txBody>
          <a:bodyPr/>
          <a:lstStyle/>
          <a:p>
            <a:fld id="{48BB126A-385D-4C3E-A4CD-3A8DB0409F2C}" type="slidenum">
              <a:rPr lang="en-US" smtClean="0">
                <a:solidFill>
                  <a:schemeClr val="bg1"/>
                </a:solidFill>
              </a:rPr>
              <a:t>2</a:t>
            </a:fld>
            <a:endParaRPr lang="en-US" dirty="0">
              <a:solidFill>
                <a:schemeClr val="bg1"/>
              </a:solidFill>
            </a:endParaRPr>
          </a:p>
        </p:txBody>
      </p:sp>
    </p:spTree>
    <p:extLst>
      <p:ext uri="{BB962C8B-B14F-4D97-AF65-F5344CB8AC3E}">
        <p14:creationId xmlns:p14="http://schemas.microsoft.com/office/powerpoint/2010/main" val="812168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ine 3"/>
          <p:cNvSpPr>
            <a:spLocks noChangeShapeType="1"/>
          </p:cNvSpPr>
          <p:nvPr/>
        </p:nvSpPr>
        <p:spPr bwMode="auto">
          <a:xfrm>
            <a:off x="625475" y="952500"/>
            <a:ext cx="7921625" cy="0"/>
          </a:xfrm>
          <a:prstGeom prst="line">
            <a:avLst/>
          </a:prstGeom>
          <a:noFill/>
          <a:ln w="22225">
            <a:solidFill>
              <a:srgbClr val="B2B2B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latin typeface="Verdana" pitchFamily="34" charset="0"/>
              <a:ea typeface="Verdana" pitchFamily="34" charset="0"/>
              <a:cs typeface="Verdana" pitchFamily="34" charset="0"/>
            </a:endParaRPr>
          </a:p>
        </p:txBody>
      </p:sp>
      <p:sp>
        <p:nvSpPr>
          <p:cNvPr id="19" name="Rectangle 2"/>
          <p:cNvSpPr txBox="1">
            <a:spLocks noChangeArrowheads="1"/>
          </p:cNvSpPr>
          <p:nvPr/>
        </p:nvSpPr>
        <p:spPr>
          <a:xfrm>
            <a:off x="0" y="152400"/>
            <a:ext cx="9143999" cy="838200"/>
          </a:xfrm>
          <a:prstGeom prst="rect">
            <a:avLst/>
          </a:prstGeom>
          <a:noFill/>
        </p:spPr>
        <p:txBody>
          <a:bodyPr lIns="92075" tIns="46038" rIns="92075" bIns="46038"/>
          <a:lstStyle>
            <a:lvl1pPr algn="ctr" rtl="0" eaLnBrk="0" fontAlgn="base" hangingPunct="0">
              <a:spcBef>
                <a:spcPct val="0"/>
              </a:spcBef>
              <a:spcAft>
                <a:spcPct val="0"/>
              </a:spcAft>
              <a:defRPr sz="3600">
                <a:solidFill>
                  <a:srgbClr val="FFC000"/>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a:solidFill>
                  <a:srgbClr val="FF9933"/>
                </a:solidFill>
                <a:latin typeface="Palatino Linotype" pitchFamily="18" charset="0"/>
              </a:defRPr>
            </a:lvl2pPr>
            <a:lvl3pPr algn="ctr" rtl="0" eaLnBrk="0" fontAlgn="base" hangingPunct="0">
              <a:spcBef>
                <a:spcPct val="0"/>
              </a:spcBef>
              <a:spcAft>
                <a:spcPct val="0"/>
              </a:spcAft>
              <a:defRPr sz="3200">
                <a:solidFill>
                  <a:srgbClr val="FF9933"/>
                </a:solidFill>
                <a:latin typeface="Palatino Linotype" pitchFamily="18" charset="0"/>
              </a:defRPr>
            </a:lvl3pPr>
            <a:lvl4pPr algn="ctr" rtl="0" eaLnBrk="0" fontAlgn="base" hangingPunct="0">
              <a:spcBef>
                <a:spcPct val="0"/>
              </a:spcBef>
              <a:spcAft>
                <a:spcPct val="0"/>
              </a:spcAft>
              <a:defRPr sz="3200">
                <a:solidFill>
                  <a:srgbClr val="FF9933"/>
                </a:solidFill>
                <a:latin typeface="Palatino Linotype" pitchFamily="18" charset="0"/>
              </a:defRPr>
            </a:lvl4pPr>
            <a:lvl5pPr algn="ctr" rtl="0" eaLnBrk="0" fontAlgn="base" hangingPunct="0">
              <a:spcBef>
                <a:spcPct val="0"/>
              </a:spcBef>
              <a:spcAft>
                <a:spcPct val="0"/>
              </a:spcAft>
              <a:defRPr sz="3200">
                <a:solidFill>
                  <a:srgbClr val="FF9933"/>
                </a:solidFill>
                <a:latin typeface="Palatino Linotype" pitchFamily="18" charset="0"/>
              </a:defRPr>
            </a:lvl5pPr>
            <a:lvl6pPr marL="457200" algn="ctr" rtl="0" fontAlgn="base">
              <a:spcBef>
                <a:spcPct val="0"/>
              </a:spcBef>
              <a:spcAft>
                <a:spcPct val="0"/>
              </a:spcAft>
              <a:defRPr sz="3200">
                <a:solidFill>
                  <a:srgbClr val="FF9933"/>
                </a:solidFill>
                <a:latin typeface="Palatino Linotype" pitchFamily="18" charset="0"/>
              </a:defRPr>
            </a:lvl6pPr>
            <a:lvl7pPr marL="914400" algn="ctr" rtl="0" fontAlgn="base">
              <a:spcBef>
                <a:spcPct val="0"/>
              </a:spcBef>
              <a:spcAft>
                <a:spcPct val="0"/>
              </a:spcAft>
              <a:defRPr sz="3200">
                <a:solidFill>
                  <a:srgbClr val="FF9933"/>
                </a:solidFill>
                <a:latin typeface="Palatino Linotype" pitchFamily="18" charset="0"/>
              </a:defRPr>
            </a:lvl7pPr>
            <a:lvl8pPr marL="1371600" algn="ctr" rtl="0" fontAlgn="base">
              <a:spcBef>
                <a:spcPct val="0"/>
              </a:spcBef>
              <a:spcAft>
                <a:spcPct val="0"/>
              </a:spcAft>
              <a:defRPr sz="3200">
                <a:solidFill>
                  <a:srgbClr val="FF9933"/>
                </a:solidFill>
                <a:latin typeface="Palatino Linotype" pitchFamily="18" charset="0"/>
              </a:defRPr>
            </a:lvl8pPr>
            <a:lvl9pPr marL="1828800" algn="ctr" rtl="0" fontAlgn="base">
              <a:spcBef>
                <a:spcPct val="0"/>
              </a:spcBef>
              <a:spcAft>
                <a:spcPct val="0"/>
              </a:spcAft>
              <a:defRPr sz="3200">
                <a:solidFill>
                  <a:srgbClr val="FF9933"/>
                </a:solidFill>
                <a:latin typeface="Palatino Linotype" pitchFamily="18" charset="0"/>
              </a:defRPr>
            </a:lvl9pPr>
          </a:lstStyle>
          <a:p>
            <a:r>
              <a:rPr lang="en-US" altLang="zh-CN" sz="3200" dirty="0">
                <a:latin typeface="Verdana" pitchFamily="34" charset="0"/>
                <a:ea typeface="Verdana" pitchFamily="34" charset="0"/>
                <a:cs typeface="Verdana" pitchFamily="34" charset="0"/>
              </a:rPr>
              <a:t>Applications for </a:t>
            </a:r>
            <a:r>
              <a:rPr lang="en-US" sz="3200" dirty="0">
                <a:latin typeface="Verdana" pitchFamily="34" charset="0"/>
                <a:ea typeface="Verdana" pitchFamily="34" charset="0"/>
                <a:cs typeface="Verdana" pitchFamily="34" charset="0"/>
              </a:rPr>
              <a:t>3D Point Clouds</a:t>
            </a:r>
          </a:p>
        </p:txBody>
      </p:sp>
      <p:grpSp>
        <p:nvGrpSpPr>
          <p:cNvPr id="60" name="Group 59"/>
          <p:cNvGrpSpPr/>
          <p:nvPr/>
        </p:nvGrpSpPr>
        <p:grpSpPr>
          <a:xfrm>
            <a:off x="3287932" y="2743200"/>
            <a:ext cx="2655668" cy="1827612"/>
            <a:chOff x="3354450" y="2820016"/>
            <a:chExt cx="2655668" cy="1827612"/>
          </a:xfrm>
        </p:grpSpPr>
        <p:cxnSp>
          <p:nvCxnSpPr>
            <p:cNvPr id="57" name="Straight Arrow Connector 56"/>
            <p:cNvCxnSpPr/>
            <p:nvPr/>
          </p:nvCxnSpPr>
          <p:spPr>
            <a:xfrm flipV="1">
              <a:off x="4034584" y="2820016"/>
              <a:ext cx="1295400" cy="1827612"/>
            </a:xfrm>
            <a:prstGeom prst="straightConnector1">
              <a:avLst/>
            </a:prstGeom>
            <a:ln w="53975">
              <a:solidFill>
                <a:srgbClr val="FFFF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603945" y="3733822"/>
              <a:ext cx="2156679" cy="0"/>
            </a:xfrm>
            <a:prstGeom prst="straightConnector1">
              <a:avLst/>
            </a:prstGeom>
            <a:ln w="53975">
              <a:solidFill>
                <a:srgbClr val="FFFF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3996484" y="2858262"/>
              <a:ext cx="1371600" cy="1751120"/>
            </a:xfrm>
            <a:prstGeom prst="straightConnector1">
              <a:avLst/>
            </a:prstGeom>
            <a:ln w="53975">
              <a:solidFill>
                <a:srgbClr val="FFFF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826181" y="2858262"/>
              <a:ext cx="1712207" cy="1751120"/>
            </a:xfrm>
            <a:prstGeom prst="ellipse">
              <a:avLst/>
            </a:prstGeom>
            <a:solidFill>
              <a:schemeClr val="tx1">
                <a:lumMod val="85000"/>
                <a:lumOff val="15000"/>
              </a:schemeClr>
            </a:solidFill>
            <a:ln w="539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atin typeface="Calibri" pitchFamily="34" charset="0"/>
                <a:cs typeface="Calibri" pitchFamily="34" charset="0"/>
              </a:endParaRPr>
            </a:p>
          </p:txBody>
        </p:sp>
        <p:sp>
          <p:nvSpPr>
            <p:cNvPr id="22" name="TextBox 21"/>
            <p:cNvSpPr txBox="1"/>
            <p:nvPr/>
          </p:nvSpPr>
          <p:spPr>
            <a:xfrm>
              <a:off x="3354450" y="3505816"/>
              <a:ext cx="2655668" cy="461665"/>
            </a:xfrm>
            <a:prstGeom prst="rect">
              <a:avLst/>
            </a:prstGeom>
            <a:noFill/>
            <a:ln w="53975">
              <a:noFill/>
            </a:ln>
          </p:spPr>
          <p:txBody>
            <a:bodyPr wrap="square" rtlCol="0">
              <a:spAutoFit/>
            </a:bodyPr>
            <a:lstStyle/>
            <a:p>
              <a:pPr algn="ctr" fontAlgn="auto">
                <a:spcBef>
                  <a:spcPts val="0"/>
                </a:spcBef>
                <a:spcAft>
                  <a:spcPts val="0"/>
                </a:spcAft>
              </a:pPr>
              <a:r>
                <a:rPr kumimoji="1" lang="en-US" sz="2400" dirty="0">
                  <a:solidFill>
                    <a:srgbClr val="FFFF00"/>
                  </a:solidFill>
                  <a:latin typeface="Calibri" pitchFamily="34" charset="0"/>
                  <a:cs typeface="Calibri" pitchFamily="34" charset="0"/>
                </a:rPr>
                <a:t>Point Clouds</a:t>
              </a:r>
            </a:p>
          </p:txBody>
        </p:sp>
      </p:grpSp>
      <p:sp>
        <p:nvSpPr>
          <p:cNvPr id="26" name="TextBox 25"/>
          <p:cNvSpPr txBox="1"/>
          <p:nvPr/>
        </p:nvSpPr>
        <p:spPr>
          <a:xfrm>
            <a:off x="4876802" y="2057400"/>
            <a:ext cx="1558763" cy="769441"/>
          </a:xfrm>
          <a:prstGeom prst="rect">
            <a:avLst/>
          </a:prstGeom>
          <a:noFill/>
        </p:spPr>
        <p:txBody>
          <a:bodyPr wrap="square" rtlCol="0">
            <a:spAutoFit/>
          </a:bodyPr>
          <a:lstStyle/>
          <a:p>
            <a:pPr algn="ctr" fontAlgn="auto">
              <a:spcBef>
                <a:spcPts val="0"/>
              </a:spcBef>
              <a:spcAft>
                <a:spcPts val="0"/>
              </a:spcAft>
            </a:pPr>
            <a:r>
              <a:rPr kumimoji="1" lang="en-US" sz="2200" dirty="0" err="1">
                <a:solidFill>
                  <a:schemeClr val="bg1"/>
                </a:solidFill>
                <a:latin typeface="Calibri" pitchFamily="34" charset="0"/>
                <a:cs typeface="Calibri" pitchFamily="34" charset="0"/>
              </a:rPr>
              <a:t>Authentica-tion</a:t>
            </a:r>
            <a:endParaRPr kumimoji="1" lang="en-US" sz="2200" dirty="0">
              <a:solidFill>
                <a:schemeClr val="bg1"/>
              </a:solidFill>
              <a:latin typeface="Calibri" pitchFamily="34" charset="0"/>
              <a:cs typeface="Calibri" pitchFamily="34" charset="0"/>
            </a:endParaRPr>
          </a:p>
        </p:txBody>
      </p:sp>
      <p:sp>
        <p:nvSpPr>
          <p:cNvPr id="27" name="TextBox 26"/>
          <p:cNvSpPr txBox="1"/>
          <p:nvPr/>
        </p:nvSpPr>
        <p:spPr>
          <a:xfrm>
            <a:off x="5495031" y="3294983"/>
            <a:ext cx="1632809" cy="769441"/>
          </a:xfrm>
          <a:prstGeom prst="rect">
            <a:avLst/>
          </a:prstGeom>
          <a:noFill/>
        </p:spPr>
        <p:txBody>
          <a:bodyPr wrap="square" rtlCol="0">
            <a:spAutoFit/>
          </a:bodyPr>
          <a:lstStyle/>
          <a:p>
            <a:pPr algn="ctr" fontAlgn="auto">
              <a:spcBef>
                <a:spcPts val="0"/>
              </a:spcBef>
              <a:spcAft>
                <a:spcPts val="0"/>
              </a:spcAft>
            </a:pPr>
            <a:r>
              <a:rPr kumimoji="1" lang="en-US" sz="2200" dirty="0">
                <a:solidFill>
                  <a:schemeClr val="bg1"/>
                </a:solidFill>
                <a:latin typeface="Calibri" pitchFamily="34" charset="0"/>
                <a:cs typeface="Calibri" pitchFamily="34" charset="0"/>
              </a:rPr>
              <a:t>Industrial automation</a:t>
            </a:r>
          </a:p>
        </p:txBody>
      </p:sp>
      <p:sp>
        <p:nvSpPr>
          <p:cNvPr id="30" name="TextBox 29"/>
          <p:cNvSpPr txBox="1"/>
          <p:nvPr/>
        </p:nvSpPr>
        <p:spPr>
          <a:xfrm>
            <a:off x="2214627" y="3294983"/>
            <a:ext cx="1642321" cy="769441"/>
          </a:xfrm>
          <a:prstGeom prst="rect">
            <a:avLst/>
          </a:prstGeom>
          <a:noFill/>
        </p:spPr>
        <p:txBody>
          <a:bodyPr wrap="square" rtlCol="0">
            <a:spAutoFit/>
          </a:bodyPr>
          <a:lstStyle/>
          <a:p>
            <a:pPr algn="ctr" fontAlgn="auto">
              <a:spcBef>
                <a:spcPts val="0"/>
              </a:spcBef>
              <a:spcAft>
                <a:spcPts val="0"/>
              </a:spcAft>
            </a:pPr>
            <a:r>
              <a:rPr kumimoji="1" lang="en-US" sz="2200" dirty="0">
                <a:solidFill>
                  <a:schemeClr val="bg1"/>
                </a:solidFill>
                <a:latin typeface="Calibri" pitchFamily="34" charset="0"/>
                <a:cs typeface="Calibri" pitchFamily="34" charset="0"/>
              </a:rPr>
              <a:t>Indoor</a:t>
            </a:r>
          </a:p>
          <a:p>
            <a:pPr algn="ctr" fontAlgn="auto">
              <a:spcBef>
                <a:spcPts val="0"/>
              </a:spcBef>
              <a:spcAft>
                <a:spcPts val="0"/>
              </a:spcAft>
            </a:pPr>
            <a:r>
              <a:rPr kumimoji="1" lang="en-US" sz="2200" dirty="0">
                <a:solidFill>
                  <a:schemeClr val="bg1"/>
                </a:solidFill>
                <a:latin typeface="Calibri" pitchFamily="34" charset="0"/>
                <a:cs typeface="Calibri" pitchFamily="34" charset="0"/>
              </a:rPr>
              <a:t>robots</a:t>
            </a:r>
          </a:p>
        </p:txBody>
      </p:sp>
      <p:sp>
        <p:nvSpPr>
          <p:cNvPr id="31" name="TextBox 30"/>
          <p:cNvSpPr txBox="1"/>
          <p:nvPr/>
        </p:nvSpPr>
        <p:spPr>
          <a:xfrm>
            <a:off x="2667000" y="2057400"/>
            <a:ext cx="1600200" cy="769441"/>
          </a:xfrm>
          <a:prstGeom prst="rect">
            <a:avLst/>
          </a:prstGeom>
          <a:noFill/>
        </p:spPr>
        <p:txBody>
          <a:bodyPr wrap="square" rtlCol="0">
            <a:spAutoFit/>
          </a:bodyPr>
          <a:lstStyle/>
          <a:p>
            <a:pPr algn="ctr" fontAlgn="auto">
              <a:spcBef>
                <a:spcPts val="0"/>
              </a:spcBef>
              <a:spcAft>
                <a:spcPts val="0"/>
              </a:spcAft>
            </a:pPr>
            <a:r>
              <a:rPr kumimoji="1" lang="en-US" sz="2200" dirty="0">
                <a:solidFill>
                  <a:schemeClr val="bg1"/>
                </a:solidFill>
                <a:latin typeface="Calibri" pitchFamily="34" charset="0"/>
                <a:cs typeface="Calibri" pitchFamily="34" charset="0"/>
              </a:rPr>
              <a:t>Augmented reality</a:t>
            </a:r>
          </a:p>
        </p:txBody>
      </p:sp>
      <p:pic>
        <p:nvPicPr>
          <p:cNvPr id="4" name="图片 3"/>
          <p:cNvPicPr>
            <a:picLocks noChangeAspect="1"/>
          </p:cNvPicPr>
          <p:nvPr/>
        </p:nvPicPr>
        <p:blipFill>
          <a:blip r:embed="rId3"/>
          <a:stretch>
            <a:fillRect/>
          </a:stretch>
        </p:blipFill>
        <p:spPr>
          <a:xfrm>
            <a:off x="323463" y="1371615"/>
            <a:ext cx="2434404" cy="1492875"/>
          </a:xfrm>
          <a:prstGeom prst="rect">
            <a:avLst/>
          </a:prstGeom>
        </p:spPr>
      </p:pic>
      <p:pic>
        <p:nvPicPr>
          <p:cNvPr id="5" name="图片 4"/>
          <p:cNvPicPr>
            <a:picLocks noChangeAspect="1"/>
          </p:cNvPicPr>
          <p:nvPr/>
        </p:nvPicPr>
        <p:blipFill>
          <a:blip r:embed="rId4"/>
          <a:stretch>
            <a:fillRect/>
          </a:stretch>
        </p:blipFill>
        <p:spPr>
          <a:xfrm>
            <a:off x="5461911" y="4944724"/>
            <a:ext cx="2857500" cy="1600200"/>
          </a:xfrm>
          <a:prstGeom prst="rect">
            <a:avLst/>
          </a:prstGeom>
        </p:spPr>
      </p:pic>
      <p:sp>
        <p:nvSpPr>
          <p:cNvPr id="32" name="TextBox 26"/>
          <p:cNvSpPr txBox="1"/>
          <p:nvPr/>
        </p:nvSpPr>
        <p:spPr>
          <a:xfrm>
            <a:off x="5238450" y="4532566"/>
            <a:ext cx="1632809" cy="430887"/>
          </a:xfrm>
          <a:prstGeom prst="rect">
            <a:avLst/>
          </a:prstGeom>
          <a:noFill/>
        </p:spPr>
        <p:txBody>
          <a:bodyPr wrap="square" rtlCol="0">
            <a:spAutoFit/>
          </a:bodyPr>
          <a:lstStyle/>
          <a:p>
            <a:pPr algn="ctr" fontAlgn="auto">
              <a:spcBef>
                <a:spcPts val="0"/>
              </a:spcBef>
              <a:spcAft>
                <a:spcPts val="0"/>
              </a:spcAft>
            </a:pPr>
            <a:r>
              <a:rPr kumimoji="1" lang="en-US" sz="2200" dirty="0">
                <a:solidFill>
                  <a:schemeClr val="bg1"/>
                </a:solidFill>
                <a:latin typeface="Calibri" pitchFamily="34" charset="0"/>
                <a:cs typeface="Calibri" pitchFamily="34" charset="0"/>
              </a:rPr>
              <a:t>Real Estate</a:t>
            </a:r>
          </a:p>
        </p:txBody>
      </p:sp>
      <p:pic>
        <p:nvPicPr>
          <p:cNvPr id="6" name="图片 5"/>
          <p:cNvPicPr>
            <a:picLocks noChangeAspect="1"/>
          </p:cNvPicPr>
          <p:nvPr/>
        </p:nvPicPr>
        <p:blipFill>
          <a:blip r:embed="rId5"/>
          <a:stretch>
            <a:fillRect/>
          </a:stretch>
        </p:blipFill>
        <p:spPr>
          <a:xfrm>
            <a:off x="800726" y="3148585"/>
            <a:ext cx="1359469" cy="1492875"/>
          </a:xfrm>
          <a:prstGeom prst="rect">
            <a:avLst/>
          </a:prstGeom>
        </p:spPr>
      </p:pic>
      <p:sp>
        <p:nvSpPr>
          <p:cNvPr id="33" name="TextBox 29"/>
          <p:cNvSpPr txBox="1"/>
          <p:nvPr/>
        </p:nvSpPr>
        <p:spPr>
          <a:xfrm>
            <a:off x="2687808" y="4617163"/>
            <a:ext cx="1777133" cy="769441"/>
          </a:xfrm>
          <a:prstGeom prst="rect">
            <a:avLst/>
          </a:prstGeom>
          <a:noFill/>
        </p:spPr>
        <p:txBody>
          <a:bodyPr wrap="square" rtlCol="0">
            <a:spAutoFit/>
          </a:bodyPr>
          <a:lstStyle/>
          <a:p>
            <a:pPr algn="ctr" fontAlgn="auto">
              <a:spcBef>
                <a:spcPts val="0"/>
              </a:spcBef>
              <a:spcAft>
                <a:spcPts val="0"/>
              </a:spcAft>
            </a:pPr>
            <a:r>
              <a:rPr kumimoji="1" lang="en-US" sz="2200" dirty="0">
                <a:solidFill>
                  <a:schemeClr val="bg1"/>
                </a:solidFill>
                <a:latin typeface="Calibri" pitchFamily="34" charset="0"/>
                <a:cs typeface="Calibri" pitchFamily="34" charset="0"/>
              </a:rPr>
              <a:t>Autonomous cars</a:t>
            </a:r>
          </a:p>
        </p:txBody>
      </p:sp>
      <p:pic>
        <p:nvPicPr>
          <p:cNvPr id="3" name="Picture 2">
            <a:extLst>
              <a:ext uri="{FF2B5EF4-FFF2-40B4-BE49-F238E27FC236}">
                <a16:creationId xmlns:a16="http://schemas.microsoft.com/office/drawing/2014/main" id="{DE78643E-D1C5-4E68-A607-C6F424360633}"/>
              </a:ext>
            </a:extLst>
          </p:cNvPr>
          <p:cNvPicPr>
            <a:picLocks noChangeAspect="1"/>
          </p:cNvPicPr>
          <p:nvPr/>
        </p:nvPicPr>
        <p:blipFill>
          <a:blip r:embed="rId6"/>
          <a:stretch>
            <a:fillRect/>
          </a:stretch>
        </p:blipFill>
        <p:spPr>
          <a:xfrm>
            <a:off x="6635426" y="1371615"/>
            <a:ext cx="2095465" cy="1169024"/>
          </a:xfrm>
          <a:prstGeom prst="rect">
            <a:avLst/>
          </a:prstGeom>
        </p:spPr>
      </p:pic>
      <p:pic>
        <p:nvPicPr>
          <p:cNvPr id="8" name="Picture 7">
            <a:extLst>
              <a:ext uri="{FF2B5EF4-FFF2-40B4-BE49-F238E27FC236}">
                <a16:creationId xmlns:a16="http://schemas.microsoft.com/office/drawing/2014/main" id="{D84966C0-4850-4F5D-A6A6-884A4CB98655}"/>
              </a:ext>
            </a:extLst>
          </p:cNvPr>
          <p:cNvPicPr>
            <a:picLocks noChangeAspect="1"/>
          </p:cNvPicPr>
          <p:nvPr/>
        </p:nvPicPr>
        <p:blipFill>
          <a:blip r:embed="rId7"/>
          <a:stretch>
            <a:fillRect/>
          </a:stretch>
        </p:blipFill>
        <p:spPr>
          <a:xfrm>
            <a:off x="7109953" y="3043226"/>
            <a:ext cx="1620938" cy="1600200"/>
          </a:xfrm>
          <a:prstGeom prst="rect">
            <a:avLst/>
          </a:prstGeom>
        </p:spPr>
      </p:pic>
      <p:pic>
        <p:nvPicPr>
          <p:cNvPr id="9" name="Picture 8">
            <a:extLst>
              <a:ext uri="{FF2B5EF4-FFF2-40B4-BE49-F238E27FC236}">
                <a16:creationId xmlns:a16="http://schemas.microsoft.com/office/drawing/2014/main" id="{D04D4318-2F35-46AF-8210-1D7E52A30826}"/>
              </a:ext>
            </a:extLst>
          </p:cNvPr>
          <p:cNvPicPr>
            <a:picLocks noChangeAspect="1"/>
          </p:cNvPicPr>
          <p:nvPr/>
        </p:nvPicPr>
        <p:blipFill>
          <a:blip r:embed="rId8"/>
          <a:stretch>
            <a:fillRect/>
          </a:stretch>
        </p:blipFill>
        <p:spPr>
          <a:xfrm>
            <a:off x="1174854" y="4967128"/>
            <a:ext cx="1572081" cy="1600200"/>
          </a:xfrm>
          <a:prstGeom prst="rect">
            <a:avLst/>
          </a:prstGeom>
        </p:spPr>
      </p:pic>
      <p:sp>
        <p:nvSpPr>
          <p:cNvPr id="28" name="Slide Number Placeholder 1">
            <a:extLst>
              <a:ext uri="{FF2B5EF4-FFF2-40B4-BE49-F238E27FC236}">
                <a16:creationId xmlns:a16="http://schemas.microsoft.com/office/drawing/2014/main" id="{8A485A47-3C43-4144-A7EA-C3909CCD2EA9}"/>
              </a:ext>
            </a:extLst>
          </p:cNvPr>
          <p:cNvSpPr>
            <a:spLocks noGrp="1"/>
          </p:cNvSpPr>
          <p:nvPr>
            <p:ph type="sldNum" sz="quarter" idx="12"/>
          </p:nvPr>
        </p:nvSpPr>
        <p:spPr>
          <a:xfrm>
            <a:off x="6553200" y="6356354"/>
            <a:ext cx="2133600" cy="365125"/>
          </a:xfrm>
        </p:spPr>
        <p:txBody>
          <a:bodyPr/>
          <a:lstStyle/>
          <a:p>
            <a:fld id="{48BB126A-385D-4C3E-A4CD-3A8DB0409F2C}" type="slidenum">
              <a:rPr lang="en-US" smtClean="0">
                <a:solidFill>
                  <a:schemeClr val="bg1"/>
                </a:solidFill>
              </a:rPr>
              <a:t>3</a:t>
            </a:fld>
            <a:endParaRPr lang="en-US">
              <a:solidFill>
                <a:schemeClr val="bg1"/>
              </a:solidFill>
            </a:endParaRPr>
          </a:p>
        </p:txBody>
      </p:sp>
    </p:spTree>
    <p:extLst>
      <p:ext uri="{BB962C8B-B14F-4D97-AF65-F5344CB8AC3E}">
        <p14:creationId xmlns:p14="http://schemas.microsoft.com/office/powerpoint/2010/main" val="4128458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a:xfrm>
            <a:off x="0" y="152400"/>
            <a:ext cx="9143999" cy="838200"/>
          </a:xfrm>
          <a:prstGeom prst="rect">
            <a:avLst/>
          </a:prstGeom>
          <a:noFill/>
        </p:spPr>
        <p:txBody>
          <a:bodyPr lIns="92075" tIns="46038" rIns="92075" bIns="46038"/>
          <a:lstStyle>
            <a:lvl1pPr algn="ctr" rtl="0" eaLnBrk="0" fontAlgn="base" hangingPunct="0">
              <a:spcBef>
                <a:spcPct val="0"/>
              </a:spcBef>
              <a:spcAft>
                <a:spcPct val="0"/>
              </a:spcAft>
              <a:defRPr sz="3600">
                <a:solidFill>
                  <a:srgbClr val="FFC000"/>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a:solidFill>
                  <a:srgbClr val="FF9933"/>
                </a:solidFill>
                <a:latin typeface="Palatino Linotype" pitchFamily="18" charset="0"/>
              </a:defRPr>
            </a:lvl2pPr>
            <a:lvl3pPr algn="ctr" rtl="0" eaLnBrk="0" fontAlgn="base" hangingPunct="0">
              <a:spcBef>
                <a:spcPct val="0"/>
              </a:spcBef>
              <a:spcAft>
                <a:spcPct val="0"/>
              </a:spcAft>
              <a:defRPr sz="3200">
                <a:solidFill>
                  <a:srgbClr val="FF9933"/>
                </a:solidFill>
                <a:latin typeface="Palatino Linotype" pitchFamily="18" charset="0"/>
              </a:defRPr>
            </a:lvl3pPr>
            <a:lvl4pPr algn="ctr" rtl="0" eaLnBrk="0" fontAlgn="base" hangingPunct="0">
              <a:spcBef>
                <a:spcPct val="0"/>
              </a:spcBef>
              <a:spcAft>
                <a:spcPct val="0"/>
              </a:spcAft>
              <a:defRPr sz="3200">
                <a:solidFill>
                  <a:srgbClr val="FF9933"/>
                </a:solidFill>
                <a:latin typeface="Palatino Linotype" pitchFamily="18" charset="0"/>
              </a:defRPr>
            </a:lvl4pPr>
            <a:lvl5pPr algn="ctr" rtl="0" eaLnBrk="0" fontAlgn="base" hangingPunct="0">
              <a:spcBef>
                <a:spcPct val="0"/>
              </a:spcBef>
              <a:spcAft>
                <a:spcPct val="0"/>
              </a:spcAft>
              <a:defRPr sz="3200">
                <a:solidFill>
                  <a:srgbClr val="FF9933"/>
                </a:solidFill>
                <a:latin typeface="Palatino Linotype" pitchFamily="18" charset="0"/>
              </a:defRPr>
            </a:lvl5pPr>
            <a:lvl6pPr marL="457200" algn="ctr" rtl="0" fontAlgn="base">
              <a:spcBef>
                <a:spcPct val="0"/>
              </a:spcBef>
              <a:spcAft>
                <a:spcPct val="0"/>
              </a:spcAft>
              <a:defRPr sz="3200">
                <a:solidFill>
                  <a:srgbClr val="FF9933"/>
                </a:solidFill>
                <a:latin typeface="Palatino Linotype" pitchFamily="18" charset="0"/>
              </a:defRPr>
            </a:lvl6pPr>
            <a:lvl7pPr marL="914400" algn="ctr" rtl="0" fontAlgn="base">
              <a:spcBef>
                <a:spcPct val="0"/>
              </a:spcBef>
              <a:spcAft>
                <a:spcPct val="0"/>
              </a:spcAft>
              <a:defRPr sz="3200">
                <a:solidFill>
                  <a:srgbClr val="FF9933"/>
                </a:solidFill>
                <a:latin typeface="Palatino Linotype" pitchFamily="18" charset="0"/>
              </a:defRPr>
            </a:lvl7pPr>
            <a:lvl8pPr marL="1371600" algn="ctr" rtl="0" fontAlgn="base">
              <a:spcBef>
                <a:spcPct val="0"/>
              </a:spcBef>
              <a:spcAft>
                <a:spcPct val="0"/>
              </a:spcAft>
              <a:defRPr sz="3200">
                <a:solidFill>
                  <a:srgbClr val="FF9933"/>
                </a:solidFill>
                <a:latin typeface="Palatino Linotype" pitchFamily="18" charset="0"/>
              </a:defRPr>
            </a:lvl8pPr>
            <a:lvl9pPr marL="1828800" algn="ctr" rtl="0" fontAlgn="base">
              <a:spcBef>
                <a:spcPct val="0"/>
              </a:spcBef>
              <a:spcAft>
                <a:spcPct val="0"/>
              </a:spcAft>
              <a:defRPr sz="3200">
                <a:solidFill>
                  <a:srgbClr val="FF9933"/>
                </a:solidFill>
                <a:latin typeface="Palatino Linotype"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dirty="0">
                <a:latin typeface="Verdana" pitchFamily="34" charset="0"/>
                <a:ea typeface="Verdana" pitchFamily="34" charset="0"/>
              </a:rPr>
              <a:t>The data-sparsity in 3D Point Clouds </a:t>
            </a:r>
          </a:p>
        </p:txBody>
      </p:sp>
      <p:sp>
        <p:nvSpPr>
          <p:cNvPr id="20" name="Line 3"/>
          <p:cNvSpPr>
            <a:spLocks noChangeShapeType="1"/>
          </p:cNvSpPr>
          <p:nvPr/>
        </p:nvSpPr>
        <p:spPr bwMode="auto">
          <a:xfrm>
            <a:off x="625475" y="952500"/>
            <a:ext cx="7921625" cy="0"/>
          </a:xfrm>
          <a:prstGeom prst="line">
            <a:avLst/>
          </a:prstGeom>
          <a:noFill/>
          <a:ln w="22225">
            <a:solidFill>
              <a:srgbClr val="B2B2B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Verdana" pitchFamily="34" charset="0"/>
              <a:cs typeface="Verdana" pitchFamily="34" charset="0"/>
            </a:endParaRPr>
          </a:p>
        </p:txBody>
      </p:sp>
      <p:cxnSp>
        <p:nvCxnSpPr>
          <p:cNvPr id="7" name="Straight Arrow Connector 6"/>
          <p:cNvCxnSpPr/>
          <p:nvPr/>
        </p:nvCxnSpPr>
        <p:spPr>
          <a:xfrm>
            <a:off x="5453836" y="3731334"/>
            <a:ext cx="18971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 Box 11"/>
          <p:cNvSpPr txBox="1">
            <a:spLocks noChangeArrowheads="1"/>
          </p:cNvSpPr>
          <p:nvPr/>
        </p:nvSpPr>
        <p:spPr bwMode="auto">
          <a:xfrm>
            <a:off x="367862" y="6032030"/>
            <a:ext cx="84082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800" dirty="0" smtClean="0">
                <a:solidFill>
                  <a:srgbClr val="FFFF00"/>
                </a:solidFill>
                <a:latin typeface="Calibri" pitchFamily="34" charset="0"/>
                <a:cs typeface="Calibri" pitchFamily="34" charset="0"/>
              </a:rPr>
              <a:t>Present great new </a:t>
            </a:r>
            <a:r>
              <a:rPr lang="en-US" sz="2800" dirty="0">
                <a:solidFill>
                  <a:srgbClr val="FFFF00"/>
                </a:solidFill>
                <a:latin typeface="Calibri" pitchFamily="34" charset="0"/>
                <a:cs typeface="Calibri" pitchFamily="34" charset="0"/>
              </a:rPr>
              <a:t>challenges.</a:t>
            </a:r>
          </a:p>
        </p:txBody>
      </p:sp>
      <p:sp>
        <p:nvSpPr>
          <p:cNvPr id="16" name="TextBox 15">
            <a:extLst>
              <a:ext uri="{FF2B5EF4-FFF2-40B4-BE49-F238E27FC236}">
                <a16:creationId xmlns:a16="http://schemas.microsoft.com/office/drawing/2014/main" id="{D42B9C30-83B8-45F1-A8A6-D8A3EE4FC2BF}"/>
              </a:ext>
            </a:extLst>
          </p:cNvPr>
          <p:cNvSpPr txBox="1"/>
          <p:nvPr/>
        </p:nvSpPr>
        <p:spPr>
          <a:xfrm>
            <a:off x="1585331" y="4869005"/>
            <a:ext cx="5973338" cy="1015663"/>
          </a:xfrm>
          <a:prstGeom prst="rect">
            <a:avLst/>
          </a:prstGeom>
          <a:noFill/>
        </p:spPr>
        <p:txBody>
          <a:bodyPr wrap="square" rtlCol="0">
            <a:spAutoFit/>
          </a:bodyPr>
          <a:lstStyle/>
          <a:p>
            <a:pPr algn="ctr"/>
            <a:r>
              <a:rPr lang="en-US" sz="2000" dirty="0">
                <a:solidFill>
                  <a:schemeClr val="bg1"/>
                </a:solidFill>
              </a:rPr>
              <a:t>Compared to 2D scenarios, data-sparsity becomes a major issue in 3D point cloud scenarios. </a:t>
            </a:r>
            <a:br>
              <a:rPr lang="en-US" sz="2000" dirty="0">
                <a:solidFill>
                  <a:schemeClr val="bg1"/>
                </a:solidFill>
              </a:rPr>
            </a:br>
            <a:r>
              <a:rPr lang="en-US" altLang="zh-CN" sz="2000" dirty="0">
                <a:solidFill>
                  <a:schemeClr val="bg1"/>
                </a:solidFill>
              </a:rPr>
              <a:t>Notice the holes in the figure.</a:t>
            </a:r>
            <a:endParaRPr lang="en-US" sz="2000" dirty="0">
              <a:solidFill>
                <a:schemeClr val="bg1"/>
              </a:solidFill>
            </a:endParaRPr>
          </a:p>
        </p:txBody>
      </p:sp>
      <p:pic>
        <p:nvPicPr>
          <p:cNvPr id="3" name="图片 2"/>
          <p:cNvPicPr>
            <a:picLocks noChangeAspect="1"/>
          </p:cNvPicPr>
          <p:nvPr/>
        </p:nvPicPr>
        <p:blipFill>
          <a:blip r:embed="rId4"/>
          <a:stretch>
            <a:fillRect/>
          </a:stretch>
        </p:blipFill>
        <p:spPr>
          <a:xfrm>
            <a:off x="2022030" y="1531614"/>
            <a:ext cx="5099941" cy="2919158"/>
          </a:xfrm>
          <a:prstGeom prst="rect">
            <a:avLst/>
          </a:prstGeom>
        </p:spPr>
      </p:pic>
      <p:sp>
        <p:nvSpPr>
          <p:cNvPr id="10" name="Slide Number Placeholder 1">
            <a:extLst>
              <a:ext uri="{FF2B5EF4-FFF2-40B4-BE49-F238E27FC236}">
                <a16:creationId xmlns:a16="http://schemas.microsoft.com/office/drawing/2014/main" id="{FA1F1F39-E9D2-40C7-BD95-CA76F9AE5C71}"/>
              </a:ext>
            </a:extLst>
          </p:cNvPr>
          <p:cNvSpPr txBox="1">
            <a:spLocks/>
          </p:cNvSpPr>
          <p:nvPr/>
        </p:nvSpPr>
        <p:spPr bwMode="auto">
          <a:xfrm>
            <a:off x="6553200" y="6356354"/>
            <a:ext cx="2133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fontAlgn="auto" latinLnBrk="0" hangingPunct="1">
              <a:spcBef>
                <a:spcPts val="0"/>
              </a:spcBef>
              <a:spcAft>
                <a:spcPts val="0"/>
              </a:spcAft>
              <a:defRPr sz="1400" kern="1200">
                <a:solidFill>
                  <a:schemeClr val="bg1">
                    <a:lumMod val="50000"/>
                  </a:schemeClr>
                </a:solidFill>
                <a:latin typeface="Times New Roman" pitchFamily="18" charset="0"/>
                <a:ea typeface="宋体" pitchFamily="2" charset="-122"/>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BB126A-385D-4C3E-A4CD-3A8DB0409F2C}" type="slidenum">
              <a:rPr lang="en-US" smtClean="0">
                <a:solidFill>
                  <a:schemeClr val="bg1"/>
                </a:solidFill>
              </a:rPr>
              <a:pPr/>
              <a:t>4</a:t>
            </a:fld>
            <a:endParaRPr lang="en-US" dirty="0">
              <a:solidFill>
                <a:schemeClr val="bg1"/>
              </a:solidFill>
            </a:endParaRPr>
          </a:p>
        </p:txBody>
      </p:sp>
    </p:spTree>
    <p:custDataLst>
      <p:tags r:id="rId1"/>
    </p:custDataLst>
    <p:extLst>
      <p:ext uri="{BB962C8B-B14F-4D97-AF65-F5344CB8AC3E}">
        <p14:creationId xmlns:p14="http://schemas.microsoft.com/office/powerpoint/2010/main" val="916085483"/>
      </p:ext>
    </p:extLst>
  </p:cSld>
  <p:clrMapOvr>
    <a:masterClrMapping/>
  </p:clrMapOvr>
  <mc:AlternateContent xmlns:mc="http://schemas.openxmlformats.org/markup-compatibility/2006" xmlns:p14="http://schemas.microsoft.com/office/powerpoint/2010/main">
    <mc:Choice Requires="p14">
      <p:transition spd="slow" p14:dur="2000" advTm="23681"/>
    </mc:Choice>
    <mc:Fallback xmlns="">
      <p:transition spd="slow" advTm="2368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1"/>
          <p:cNvSpPr txBox="1">
            <a:spLocks noChangeArrowheads="1"/>
          </p:cNvSpPr>
          <p:nvPr/>
        </p:nvSpPr>
        <p:spPr bwMode="auto">
          <a:xfrm>
            <a:off x="490654" y="5051045"/>
            <a:ext cx="81626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R="0" lvl="0" indent="0" algn="ctr" eaLnBrk="1" fontAlgn="auto" hangingPunct="1">
              <a:lnSpc>
                <a:spcPct val="100000"/>
              </a:lnSpc>
              <a:spcBef>
                <a:spcPts val="0"/>
              </a:spcBef>
              <a:spcAft>
                <a:spcPts val="0"/>
              </a:spcAft>
              <a:buClrTx/>
              <a:buSzTx/>
              <a:buFontTx/>
              <a:buNone/>
              <a:tabLst/>
              <a:defRPr/>
            </a:pPr>
            <a:r>
              <a:rPr lang="en-US" sz="2800" dirty="0">
                <a:solidFill>
                  <a:srgbClr val="FFFFFF"/>
                </a:solidFill>
                <a:latin typeface="Calibri" pitchFamily="34" charset="0"/>
                <a:cs typeface="Calibri" pitchFamily="34" charset="0"/>
              </a:rPr>
              <a:t>O(N) in complexity, efficient method for global context </a:t>
            </a:r>
          </a:p>
        </p:txBody>
      </p:sp>
      <p:sp>
        <p:nvSpPr>
          <p:cNvPr id="7" name="Rectangle 2"/>
          <p:cNvSpPr txBox="1">
            <a:spLocks noChangeArrowheads="1"/>
          </p:cNvSpPr>
          <p:nvPr/>
        </p:nvSpPr>
        <p:spPr>
          <a:xfrm>
            <a:off x="0" y="152400"/>
            <a:ext cx="9143999" cy="838200"/>
          </a:xfrm>
          <a:prstGeom prst="rect">
            <a:avLst/>
          </a:prstGeom>
          <a:noFill/>
        </p:spPr>
        <p:txBody>
          <a:bodyPr lIns="92075" tIns="46038" rIns="92075" bIns="46038"/>
          <a:lstStyle>
            <a:lvl1pPr algn="ctr" rtl="0" eaLnBrk="0" fontAlgn="base" hangingPunct="0">
              <a:spcBef>
                <a:spcPct val="0"/>
              </a:spcBef>
              <a:spcAft>
                <a:spcPct val="0"/>
              </a:spcAft>
              <a:defRPr sz="3600">
                <a:solidFill>
                  <a:srgbClr val="FFC000"/>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a:solidFill>
                  <a:srgbClr val="FF9933"/>
                </a:solidFill>
                <a:latin typeface="Palatino Linotype" pitchFamily="18" charset="0"/>
              </a:defRPr>
            </a:lvl2pPr>
            <a:lvl3pPr algn="ctr" rtl="0" eaLnBrk="0" fontAlgn="base" hangingPunct="0">
              <a:spcBef>
                <a:spcPct val="0"/>
              </a:spcBef>
              <a:spcAft>
                <a:spcPct val="0"/>
              </a:spcAft>
              <a:defRPr sz="3200">
                <a:solidFill>
                  <a:srgbClr val="FF9933"/>
                </a:solidFill>
                <a:latin typeface="Palatino Linotype" pitchFamily="18" charset="0"/>
              </a:defRPr>
            </a:lvl3pPr>
            <a:lvl4pPr algn="ctr" rtl="0" eaLnBrk="0" fontAlgn="base" hangingPunct="0">
              <a:spcBef>
                <a:spcPct val="0"/>
              </a:spcBef>
              <a:spcAft>
                <a:spcPct val="0"/>
              </a:spcAft>
              <a:defRPr sz="3200">
                <a:solidFill>
                  <a:srgbClr val="FF9933"/>
                </a:solidFill>
                <a:latin typeface="Palatino Linotype" pitchFamily="18" charset="0"/>
              </a:defRPr>
            </a:lvl4pPr>
            <a:lvl5pPr algn="ctr" rtl="0" eaLnBrk="0" fontAlgn="base" hangingPunct="0">
              <a:spcBef>
                <a:spcPct val="0"/>
              </a:spcBef>
              <a:spcAft>
                <a:spcPct val="0"/>
              </a:spcAft>
              <a:defRPr sz="3200">
                <a:solidFill>
                  <a:srgbClr val="FF9933"/>
                </a:solidFill>
                <a:latin typeface="Palatino Linotype" pitchFamily="18" charset="0"/>
              </a:defRPr>
            </a:lvl5pPr>
            <a:lvl6pPr marL="457200" algn="ctr" rtl="0" fontAlgn="base">
              <a:spcBef>
                <a:spcPct val="0"/>
              </a:spcBef>
              <a:spcAft>
                <a:spcPct val="0"/>
              </a:spcAft>
              <a:defRPr sz="3200">
                <a:solidFill>
                  <a:srgbClr val="FF9933"/>
                </a:solidFill>
                <a:latin typeface="Palatino Linotype" pitchFamily="18" charset="0"/>
              </a:defRPr>
            </a:lvl6pPr>
            <a:lvl7pPr marL="914400" algn="ctr" rtl="0" fontAlgn="base">
              <a:spcBef>
                <a:spcPct val="0"/>
              </a:spcBef>
              <a:spcAft>
                <a:spcPct val="0"/>
              </a:spcAft>
              <a:defRPr sz="3200">
                <a:solidFill>
                  <a:srgbClr val="FF9933"/>
                </a:solidFill>
                <a:latin typeface="Palatino Linotype" pitchFamily="18" charset="0"/>
              </a:defRPr>
            </a:lvl7pPr>
            <a:lvl8pPr marL="1371600" algn="ctr" rtl="0" fontAlgn="base">
              <a:spcBef>
                <a:spcPct val="0"/>
              </a:spcBef>
              <a:spcAft>
                <a:spcPct val="0"/>
              </a:spcAft>
              <a:defRPr sz="3200">
                <a:solidFill>
                  <a:srgbClr val="FF9933"/>
                </a:solidFill>
                <a:latin typeface="Palatino Linotype" pitchFamily="18" charset="0"/>
              </a:defRPr>
            </a:lvl8pPr>
            <a:lvl9pPr marL="1828800" algn="ctr" rtl="0" fontAlgn="base">
              <a:spcBef>
                <a:spcPct val="0"/>
              </a:spcBef>
              <a:spcAft>
                <a:spcPct val="0"/>
              </a:spcAft>
              <a:defRPr sz="3200">
                <a:solidFill>
                  <a:srgbClr val="FF9933"/>
                </a:solidFill>
                <a:latin typeface="Palatino Linotype"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dirty="0">
                <a:latin typeface="Verdana" pitchFamily="34" charset="0"/>
                <a:ea typeface="Verdana" pitchFamily="34" charset="0"/>
              </a:rPr>
              <a:t>Contextual Encoding in 2D</a:t>
            </a:r>
          </a:p>
        </p:txBody>
      </p:sp>
      <p:sp>
        <p:nvSpPr>
          <p:cNvPr id="8" name="Line 3"/>
          <p:cNvSpPr>
            <a:spLocks noChangeShapeType="1"/>
          </p:cNvSpPr>
          <p:nvPr/>
        </p:nvSpPr>
        <p:spPr bwMode="auto">
          <a:xfrm>
            <a:off x="625475" y="952500"/>
            <a:ext cx="7921625" cy="0"/>
          </a:xfrm>
          <a:prstGeom prst="line">
            <a:avLst/>
          </a:prstGeom>
          <a:noFill/>
          <a:ln w="22225">
            <a:solidFill>
              <a:srgbClr val="B2B2B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Verdana" pitchFamily="34" charset="0"/>
              <a:cs typeface="Verdana" pitchFamily="34" charset="0"/>
            </a:endParaRPr>
          </a:p>
        </p:txBody>
      </p:sp>
      <p:sp>
        <p:nvSpPr>
          <p:cNvPr id="10" name="Text Box 11"/>
          <p:cNvSpPr txBox="1">
            <a:spLocks noChangeArrowheads="1"/>
          </p:cNvSpPr>
          <p:nvPr/>
        </p:nvSpPr>
        <p:spPr bwMode="auto">
          <a:xfrm>
            <a:off x="388883" y="5933888"/>
            <a:ext cx="84082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800" dirty="0">
                <a:solidFill>
                  <a:srgbClr val="FFFF00"/>
                </a:solidFill>
                <a:latin typeface="Calibri" pitchFamily="34" charset="0"/>
                <a:cs typeface="Calibri" pitchFamily="34" charset="0"/>
              </a:rPr>
              <a:t>How </a:t>
            </a:r>
            <a:r>
              <a:rPr lang="en-US" sz="2800" dirty="0" smtClean="0">
                <a:solidFill>
                  <a:srgbClr val="FFFF00"/>
                </a:solidFill>
                <a:latin typeface="Calibri" pitchFamily="34" charset="0"/>
                <a:cs typeface="Calibri" pitchFamily="34" charset="0"/>
              </a:rPr>
              <a:t>to extend the idea </a:t>
            </a:r>
            <a:r>
              <a:rPr lang="en-US" sz="2800" dirty="0">
                <a:solidFill>
                  <a:srgbClr val="FFFF00"/>
                </a:solidFill>
                <a:latin typeface="Calibri" pitchFamily="34" charset="0"/>
                <a:cs typeface="Calibri" pitchFamily="34" charset="0"/>
              </a:rPr>
              <a:t>to the 3D scenarios?</a:t>
            </a:r>
          </a:p>
        </p:txBody>
      </p:sp>
      <p:pic>
        <p:nvPicPr>
          <p:cNvPr id="4" name="图片 3"/>
          <p:cNvPicPr>
            <a:picLocks noChangeAspect="1"/>
          </p:cNvPicPr>
          <p:nvPr/>
        </p:nvPicPr>
        <p:blipFill rotWithShape="1">
          <a:blip r:embed="rId3"/>
          <a:srcRect l="1573" t="20194"/>
          <a:stretch/>
        </p:blipFill>
        <p:spPr>
          <a:xfrm>
            <a:off x="540766" y="2053643"/>
            <a:ext cx="8062468" cy="2370555"/>
          </a:xfrm>
          <a:prstGeom prst="rect">
            <a:avLst/>
          </a:prstGeom>
        </p:spPr>
      </p:pic>
      <p:sp>
        <p:nvSpPr>
          <p:cNvPr id="15" name="Rectangle 4108"/>
          <p:cNvSpPr/>
          <p:nvPr/>
        </p:nvSpPr>
        <p:spPr>
          <a:xfrm>
            <a:off x="3199945" y="4476044"/>
            <a:ext cx="2744110" cy="307777"/>
          </a:xfrm>
          <a:prstGeom prst="rect">
            <a:avLst/>
          </a:prstGeom>
        </p:spPr>
        <p:txBody>
          <a:bodyPr wrap="square">
            <a:spAutoFit/>
          </a:bodyPr>
          <a:lstStyle/>
          <a:p>
            <a:pPr algn="ctr" defTabSz="457200"/>
            <a:r>
              <a:rPr lang="en-US" sz="1400" dirty="0">
                <a:solidFill>
                  <a:srgbClr val="FFFFFF"/>
                </a:solidFill>
                <a:latin typeface="Verdana" pitchFamily="34" charset="0"/>
                <a:ea typeface="Verdana" pitchFamily="34" charset="0"/>
                <a:cs typeface="Verdana" pitchFamily="34" charset="0"/>
              </a:rPr>
              <a:t>[Zhang et al. , 2018] </a:t>
            </a:r>
          </a:p>
        </p:txBody>
      </p:sp>
      <p:sp>
        <p:nvSpPr>
          <p:cNvPr id="9" name="Text Box 11"/>
          <p:cNvSpPr txBox="1">
            <a:spLocks noChangeArrowheads="1"/>
          </p:cNvSpPr>
          <p:nvPr/>
        </p:nvSpPr>
        <p:spPr bwMode="auto">
          <a:xfrm>
            <a:off x="490654" y="1197550"/>
            <a:ext cx="81626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R="0" lvl="0" indent="0" algn="ctr" eaLnBrk="1" fontAlgn="auto" hangingPunct="1">
              <a:lnSpc>
                <a:spcPct val="100000"/>
              </a:lnSpc>
              <a:spcBef>
                <a:spcPts val="0"/>
              </a:spcBef>
              <a:spcAft>
                <a:spcPts val="0"/>
              </a:spcAft>
              <a:buClrTx/>
              <a:buSzTx/>
              <a:buFontTx/>
              <a:buNone/>
              <a:tabLst/>
              <a:defRPr/>
            </a:pPr>
            <a:r>
              <a:rPr lang="en-US" sz="2800" dirty="0">
                <a:solidFill>
                  <a:srgbClr val="FFFFFF"/>
                </a:solidFill>
                <a:latin typeface="Calibri" pitchFamily="34" charset="0"/>
                <a:cs typeface="Calibri" pitchFamily="34" charset="0"/>
              </a:rPr>
              <a:t>Global context is beneficial for visual recognition. </a:t>
            </a:r>
          </a:p>
        </p:txBody>
      </p:sp>
      <p:sp>
        <p:nvSpPr>
          <p:cNvPr id="3" name="Slide Number Placeholder 2">
            <a:extLst>
              <a:ext uri="{FF2B5EF4-FFF2-40B4-BE49-F238E27FC236}">
                <a16:creationId xmlns:a16="http://schemas.microsoft.com/office/drawing/2014/main" id="{155BB29E-77A1-44AB-B575-F780CE683C47}"/>
              </a:ext>
            </a:extLst>
          </p:cNvPr>
          <p:cNvSpPr>
            <a:spLocks noGrp="1"/>
          </p:cNvSpPr>
          <p:nvPr>
            <p:ph type="sldNum" sz="quarter" idx="12"/>
          </p:nvPr>
        </p:nvSpPr>
        <p:spPr/>
        <p:txBody>
          <a:bodyPr/>
          <a:lstStyle/>
          <a:p>
            <a:fld id="{48BB126A-385D-4C3E-A4CD-3A8DB0409F2C}" type="slidenum">
              <a:rPr lang="en-US" smtClean="0"/>
              <a:t>5</a:t>
            </a:fld>
            <a:endParaRPr lang="en-US"/>
          </a:p>
        </p:txBody>
      </p:sp>
    </p:spTree>
    <p:extLst>
      <p:ext uri="{BB962C8B-B14F-4D97-AF65-F5344CB8AC3E}">
        <p14:creationId xmlns:p14="http://schemas.microsoft.com/office/powerpoint/2010/main" val="992432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2"/>
          <p:cNvSpPr txBox="1">
            <a:spLocks noChangeArrowheads="1"/>
          </p:cNvSpPr>
          <p:nvPr/>
        </p:nvSpPr>
        <p:spPr>
          <a:xfrm>
            <a:off x="0" y="152400"/>
            <a:ext cx="9143999" cy="838200"/>
          </a:xfrm>
          <a:prstGeom prst="rect">
            <a:avLst/>
          </a:prstGeom>
          <a:noFill/>
        </p:spPr>
        <p:txBody>
          <a:bodyPr lIns="92075" tIns="46038" rIns="92075" bIns="46038"/>
          <a:lstStyle>
            <a:lvl1pPr algn="ctr" rtl="0" eaLnBrk="0" fontAlgn="base" hangingPunct="0">
              <a:spcBef>
                <a:spcPct val="0"/>
              </a:spcBef>
              <a:spcAft>
                <a:spcPct val="0"/>
              </a:spcAft>
              <a:defRPr sz="3600">
                <a:solidFill>
                  <a:srgbClr val="FFC000"/>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a:solidFill>
                  <a:srgbClr val="FF9933"/>
                </a:solidFill>
                <a:latin typeface="Palatino Linotype" pitchFamily="18" charset="0"/>
              </a:defRPr>
            </a:lvl2pPr>
            <a:lvl3pPr algn="ctr" rtl="0" eaLnBrk="0" fontAlgn="base" hangingPunct="0">
              <a:spcBef>
                <a:spcPct val="0"/>
              </a:spcBef>
              <a:spcAft>
                <a:spcPct val="0"/>
              </a:spcAft>
              <a:defRPr sz="3200">
                <a:solidFill>
                  <a:srgbClr val="FF9933"/>
                </a:solidFill>
                <a:latin typeface="Palatino Linotype" pitchFamily="18" charset="0"/>
              </a:defRPr>
            </a:lvl3pPr>
            <a:lvl4pPr algn="ctr" rtl="0" eaLnBrk="0" fontAlgn="base" hangingPunct="0">
              <a:spcBef>
                <a:spcPct val="0"/>
              </a:spcBef>
              <a:spcAft>
                <a:spcPct val="0"/>
              </a:spcAft>
              <a:defRPr sz="3200">
                <a:solidFill>
                  <a:srgbClr val="FF9933"/>
                </a:solidFill>
                <a:latin typeface="Palatino Linotype" pitchFamily="18" charset="0"/>
              </a:defRPr>
            </a:lvl4pPr>
            <a:lvl5pPr algn="ctr" rtl="0" eaLnBrk="0" fontAlgn="base" hangingPunct="0">
              <a:spcBef>
                <a:spcPct val="0"/>
              </a:spcBef>
              <a:spcAft>
                <a:spcPct val="0"/>
              </a:spcAft>
              <a:defRPr sz="3200">
                <a:solidFill>
                  <a:srgbClr val="FF9933"/>
                </a:solidFill>
                <a:latin typeface="Palatino Linotype" pitchFamily="18" charset="0"/>
              </a:defRPr>
            </a:lvl5pPr>
            <a:lvl6pPr marL="457200" algn="ctr" rtl="0" fontAlgn="base">
              <a:spcBef>
                <a:spcPct val="0"/>
              </a:spcBef>
              <a:spcAft>
                <a:spcPct val="0"/>
              </a:spcAft>
              <a:defRPr sz="3200">
                <a:solidFill>
                  <a:srgbClr val="FF9933"/>
                </a:solidFill>
                <a:latin typeface="Palatino Linotype" pitchFamily="18" charset="0"/>
              </a:defRPr>
            </a:lvl6pPr>
            <a:lvl7pPr marL="914400" algn="ctr" rtl="0" fontAlgn="base">
              <a:spcBef>
                <a:spcPct val="0"/>
              </a:spcBef>
              <a:spcAft>
                <a:spcPct val="0"/>
              </a:spcAft>
              <a:defRPr sz="3200">
                <a:solidFill>
                  <a:srgbClr val="FF9933"/>
                </a:solidFill>
                <a:latin typeface="Palatino Linotype" pitchFamily="18" charset="0"/>
              </a:defRPr>
            </a:lvl7pPr>
            <a:lvl8pPr marL="1371600" algn="ctr" rtl="0" fontAlgn="base">
              <a:spcBef>
                <a:spcPct val="0"/>
              </a:spcBef>
              <a:spcAft>
                <a:spcPct val="0"/>
              </a:spcAft>
              <a:defRPr sz="3200">
                <a:solidFill>
                  <a:srgbClr val="FF9933"/>
                </a:solidFill>
                <a:latin typeface="Palatino Linotype" pitchFamily="18" charset="0"/>
              </a:defRPr>
            </a:lvl8pPr>
            <a:lvl9pPr marL="1828800" algn="ctr" rtl="0" fontAlgn="base">
              <a:spcBef>
                <a:spcPct val="0"/>
              </a:spcBef>
              <a:spcAft>
                <a:spcPct val="0"/>
              </a:spcAft>
              <a:defRPr sz="3200">
                <a:solidFill>
                  <a:srgbClr val="FF9933"/>
                </a:solidFill>
                <a:latin typeface="Palatino Linotype"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dirty="0">
                <a:latin typeface="Verdana" pitchFamily="34" charset="0"/>
                <a:ea typeface="Verdana" pitchFamily="34" charset="0"/>
              </a:rPr>
              <a:t>Contextual Encoding in 3D?</a:t>
            </a:r>
          </a:p>
        </p:txBody>
      </p:sp>
      <p:sp>
        <p:nvSpPr>
          <p:cNvPr id="70" name="Line 3"/>
          <p:cNvSpPr>
            <a:spLocks noChangeShapeType="1"/>
          </p:cNvSpPr>
          <p:nvPr/>
        </p:nvSpPr>
        <p:spPr bwMode="auto">
          <a:xfrm>
            <a:off x="625475" y="952500"/>
            <a:ext cx="7921625" cy="0"/>
          </a:xfrm>
          <a:prstGeom prst="line">
            <a:avLst/>
          </a:prstGeom>
          <a:noFill/>
          <a:ln w="22225">
            <a:solidFill>
              <a:srgbClr val="B2B2B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en-US">
              <a:solidFill>
                <a:srgbClr val="000000"/>
              </a:solidFill>
              <a:latin typeface="Verdana" pitchFamily="34" charset="0"/>
              <a:ea typeface="Verdana" pitchFamily="34" charset="0"/>
              <a:cs typeface="Verdana" pitchFamily="34" charset="0"/>
            </a:endParaRPr>
          </a:p>
        </p:txBody>
      </p:sp>
      <p:sp>
        <p:nvSpPr>
          <p:cNvPr id="45" name="TextBox 44"/>
          <p:cNvSpPr txBox="1"/>
          <p:nvPr/>
        </p:nvSpPr>
        <p:spPr>
          <a:xfrm>
            <a:off x="155559" y="5556083"/>
            <a:ext cx="9144000" cy="954107"/>
          </a:xfrm>
          <a:prstGeom prst="rect">
            <a:avLst/>
          </a:prstGeom>
          <a:noFill/>
        </p:spPr>
        <p:txBody>
          <a:bodyPr wrap="square" rtlCol="0">
            <a:spAutoFit/>
          </a:bodyPr>
          <a:lstStyle/>
          <a:p>
            <a:pPr algn="ctr" fontAlgn="auto">
              <a:spcBef>
                <a:spcPts val="0"/>
              </a:spcBef>
              <a:spcAft>
                <a:spcPts val="0"/>
              </a:spcAft>
            </a:pPr>
            <a:r>
              <a:rPr lang="en-US" sz="2800" dirty="0">
                <a:solidFill>
                  <a:srgbClr val="FFFFFF"/>
                </a:solidFill>
                <a:latin typeface="+mj-lt"/>
                <a:cs typeface="Verdana"/>
              </a:rPr>
              <a:t>Performance </a:t>
            </a:r>
            <a:r>
              <a:rPr lang="en-US" sz="2800" dirty="0">
                <a:solidFill>
                  <a:srgbClr val="FF0000"/>
                </a:solidFill>
                <a:latin typeface="+mj-lt"/>
                <a:cs typeface="Verdana"/>
              </a:rPr>
              <a:t>saturates quickly </a:t>
            </a:r>
            <a:r>
              <a:rPr lang="en-US" sz="2800" dirty="0">
                <a:solidFill>
                  <a:srgbClr val="FFFFFF"/>
                </a:solidFill>
                <a:latin typeface="+mj-lt"/>
                <a:cs typeface="Verdana"/>
              </a:rPr>
              <a:t>with the code number </a:t>
            </a:r>
          </a:p>
          <a:p>
            <a:pPr algn="ctr" fontAlgn="auto">
              <a:spcBef>
                <a:spcPts val="0"/>
              </a:spcBef>
              <a:spcAft>
                <a:spcPts val="0"/>
              </a:spcAft>
            </a:pPr>
            <a:r>
              <a:rPr lang="en-US" sz="2800" dirty="0">
                <a:solidFill>
                  <a:srgbClr val="FFFFFF"/>
                </a:solidFill>
                <a:latin typeface="+mj-lt"/>
                <a:cs typeface="Verdana"/>
              </a:rPr>
              <a:t>due to </a:t>
            </a:r>
            <a:r>
              <a:rPr lang="en-US" sz="2800" dirty="0">
                <a:solidFill>
                  <a:srgbClr val="FF0000"/>
                </a:solidFill>
                <a:latin typeface="+mj-lt"/>
                <a:cs typeface="Verdana"/>
              </a:rPr>
              <a:t>data-sparsity</a:t>
            </a:r>
            <a:r>
              <a:rPr lang="en-US" sz="2800" dirty="0">
                <a:solidFill>
                  <a:srgbClr val="FFFFFF"/>
                </a:solidFill>
                <a:latin typeface="+mj-lt"/>
                <a:cs typeface="Verdana"/>
              </a:rPr>
              <a:t>,  which causes overfitting.</a:t>
            </a:r>
          </a:p>
        </p:txBody>
      </p:sp>
      <p:pic>
        <p:nvPicPr>
          <p:cNvPr id="5" name="图片 4"/>
          <p:cNvPicPr>
            <a:picLocks noChangeAspect="1"/>
          </p:cNvPicPr>
          <p:nvPr/>
        </p:nvPicPr>
        <p:blipFill rotWithShape="1">
          <a:blip r:embed="rId4"/>
          <a:srcRect t="7722" r="7070"/>
          <a:stretch/>
        </p:blipFill>
        <p:spPr>
          <a:xfrm>
            <a:off x="2097753" y="1154430"/>
            <a:ext cx="4948494" cy="3682214"/>
          </a:xfrm>
          <a:prstGeom prst="rect">
            <a:avLst/>
          </a:prstGeom>
        </p:spPr>
      </p:pic>
      <p:sp>
        <p:nvSpPr>
          <p:cNvPr id="9" name="TextBox 8">
            <a:extLst>
              <a:ext uri="{FF2B5EF4-FFF2-40B4-BE49-F238E27FC236}">
                <a16:creationId xmlns:a16="http://schemas.microsoft.com/office/drawing/2014/main" id="{B6DF01B4-672C-45C3-A0DE-BFB8CEE0FF96}"/>
              </a:ext>
            </a:extLst>
          </p:cNvPr>
          <p:cNvSpPr txBox="1"/>
          <p:nvPr/>
        </p:nvSpPr>
        <p:spPr>
          <a:xfrm>
            <a:off x="2245995" y="4971282"/>
            <a:ext cx="4652010" cy="400110"/>
          </a:xfrm>
          <a:prstGeom prst="rect">
            <a:avLst/>
          </a:prstGeom>
          <a:noFill/>
        </p:spPr>
        <p:txBody>
          <a:bodyPr wrap="square">
            <a:spAutoFit/>
          </a:bodyPr>
          <a:lstStyle/>
          <a:p>
            <a:pPr algn="ctr">
              <a:defRPr/>
            </a:pPr>
            <a:r>
              <a:rPr lang="en-US" sz="2000" dirty="0">
                <a:solidFill>
                  <a:srgbClr val="FFFFFF"/>
                </a:solidFill>
                <a:latin typeface="Verdana" pitchFamily="34" charset="0"/>
                <a:ea typeface="Verdana" pitchFamily="34" charset="0"/>
              </a:rPr>
              <a:t>Problem of Encoding Layer </a:t>
            </a:r>
          </a:p>
        </p:txBody>
      </p:sp>
      <p:sp>
        <p:nvSpPr>
          <p:cNvPr id="4" name="Slide Number Placeholder 3">
            <a:extLst>
              <a:ext uri="{FF2B5EF4-FFF2-40B4-BE49-F238E27FC236}">
                <a16:creationId xmlns:a16="http://schemas.microsoft.com/office/drawing/2014/main" id="{AD759A29-2006-4F59-921D-D4547A646AC5}"/>
              </a:ext>
            </a:extLst>
          </p:cNvPr>
          <p:cNvSpPr>
            <a:spLocks noGrp="1"/>
          </p:cNvSpPr>
          <p:nvPr>
            <p:ph type="sldNum" sz="quarter" idx="12"/>
          </p:nvPr>
        </p:nvSpPr>
        <p:spPr/>
        <p:txBody>
          <a:bodyPr/>
          <a:lstStyle/>
          <a:p>
            <a:fld id="{48BB126A-385D-4C3E-A4CD-3A8DB0409F2C}" type="slidenum">
              <a:rPr lang="en-US" smtClean="0"/>
              <a:t>6</a:t>
            </a:fld>
            <a:endParaRPr lang="en-US"/>
          </a:p>
        </p:txBody>
      </p:sp>
    </p:spTree>
    <p:custDataLst>
      <p:tags r:id="rId1"/>
    </p:custDataLst>
    <p:extLst>
      <p:ext uri="{BB962C8B-B14F-4D97-AF65-F5344CB8AC3E}">
        <p14:creationId xmlns:p14="http://schemas.microsoft.com/office/powerpoint/2010/main" val="4121782080"/>
      </p:ext>
    </p:extLst>
  </p:cSld>
  <p:clrMapOvr>
    <a:masterClrMapping/>
  </p:clrMapOvr>
  <mc:AlternateContent xmlns:mc="http://schemas.openxmlformats.org/markup-compatibility/2006" xmlns:p14="http://schemas.microsoft.com/office/powerpoint/2010/main">
    <mc:Choice Requires="p14">
      <p:transition spd="slow" p14:dur="2000" advTm="21018"/>
    </mc:Choice>
    <mc:Fallback xmlns="">
      <p:transition xmlns:p14="http://schemas.microsoft.com/office/powerpoint/2010/main" spd="slow" advTm="2101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a:xfrm>
            <a:off x="0" y="152400"/>
            <a:ext cx="9143999" cy="838200"/>
          </a:xfrm>
          <a:prstGeom prst="rect">
            <a:avLst/>
          </a:prstGeom>
          <a:noFill/>
        </p:spPr>
        <p:txBody>
          <a:bodyPr lIns="92075" tIns="46038" rIns="92075" bIns="46038"/>
          <a:lstStyle>
            <a:lvl1pPr algn="ctr" rtl="0" eaLnBrk="0" fontAlgn="base" hangingPunct="0">
              <a:spcBef>
                <a:spcPct val="0"/>
              </a:spcBef>
              <a:spcAft>
                <a:spcPct val="0"/>
              </a:spcAft>
              <a:defRPr sz="3600">
                <a:solidFill>
                  <a:srgbClr val="FFC000"/>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a:solidFill>
                  <a:srgbClr val="FF9933"/>
                </a:solidFill>
                <a:latin typeface="Palatino Linotype" pitchFamily="18" charset="0"/>
              </a:defRPr>
            </a:lvl2pPr>
            <a:lvl3pPr algn="ctr" rtl="0" eaLnBrk="0" fontAlgn="base" hangingPunct="0">
              <a:spcBef>
                <a:spcPct val="0"/>
              </a:spcBef>
              <a:spcAft>
                <a:spcPct val="0"/>
              </a:spcAft>
              <a:defRPr sz="3200">
                <a:solidFill>
                  <a:srgbClr val="FF9933"/>
                </a:solidFill>
                <a:latin typeface="Palatino Linotype" pitchFamily="18" charset="0"/>
              </a:defRPr>
            </a:lvl3pPr>
            <a:lvl4pPr algn="ctr" rtl="0" eaLnBrk="0" fontAlgn="base" hangingPunct="0">
              <a:spcBef>
                <a:spcPct val="0"/>
              </a:spcBef>
              <a:spcAft>
                <a:spcPct val="0"/>
              </a:spcAft>
              <a:defRPr sz="3200">
                <a:solidFill>
                  <a:srgbClr val="FF9933"/>
                </a:solidFill>
                <a:latin typeface="Palatino Linotype" pitchFamily="18" charset="0"/>
              </a:defRPr>
            </a:lvl4pPr>
            <a:lvl5pPr algn="ctr" rtl="0" eaLnBrk="0" fontAlgn="base" hangingPunct="0">
              <a:spcBef>
                <a:spcPct val="0"/>
              </a:spcBef>
              <a:spcAft>
                <a:spcPct val="0"/>
              </a:spcAft>
              <a:defRPr sz="3200">
                <a:solidFill>
                  <a:srgbClr val="FF9933"/>
                </a:solidFill>
                <a:latin typeface="Palatino Linotype" pitchFamily="18" charset="0"/>
              </a:defRPr>
            </a:lvl5pPr>
            <a:lvl6pPr marL="457200" algn="ctr" rtl="0" fontAlgn="base">
              <a:spcBef>
                <a:spcPct val="0"/>
              </a:spcBef>
              <a:spcAft>
                <a:spcPct val="0"/>
              </a:spcAft>
              <a:defRPr sz="3200">
                <a:solidFill>
                  <a:srgbClr val="FF9933"/>
                </a:solidFill>
                <a:latin typeface="Palatino Linotype" pitchFamily="18" charset="0"/>
              </a:defRPr>
            </a:lvl6pPr>
            <a:lvl7pPr marL="914400" algn="ctr" rtl="0" fontAlgn="base">
              <a:spcBef>
                <a:spcPct val="0"/>
              </a:spcBef>
              <a:spcAft>
                <a:spcPct val="0"/>
              </a:spcAft>
              <a:defRPr sz="3200">
                <a:solidFill>
                  <a:srgbClr val="FF9933"/>
                </a:solidFill>
                <a:latin typeface="Palatino Linotype" pitchFamily="18" charset="0"/>
              </a:defRPr>
            </a:lvl7pPr>
            <a:lvl8pPr marL="1371600" algn="ctr" rtl="0" fontAlgn="base">
              <a:spcBef>
                <a:spcPct val="0"/>
              </a:spcBef>
              <a:spcAft>
                <a:spcPct val="0"/>
              </a:spcAft>
              <a:defRPr sz="3200">
                <a:solidFill>
                  <a:srgbClr val="FF9933"/>
                </a:solidFill>
                <a:latin typeface="Palatino Linotype" pitchFamily="18" charset="0"/>
              </a:defRPr>
            </a:lvl8pPr>
            <a:lvl9pPr marL="1828800" algn="ctr" rtl="0" fontAlgn="base">
              <a:spcBef>
                <a:spcPct val="0"/>
              </a:spcBef>
              <a:spcAft>
                <a:spcPct val="0"/>
              </a:spcAft>
              <a:defRPr sz="3200">
                <a:solidFill>
                  <a:srgbClr val="FF9933"/>
                </a:solidFill>
                <a:latin typeface="Palatino Linotype"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dirty="0">
                <a:latin typeface="Verdana" pitchFamily="34" charset="0"/>
                <a:ea typeface="Verdana" pitchFamily="34" charset="0"/>
              </a:rPr>
              <a:t>How to solve data-sparsity?</a:t>
            </a:r>
          </a:p>
        </p:txBody>
      </p:sp>
      <p:sp>
        <p:nvSpPr>
          <p:cNvPr id="20" name="Line 3"/>
          <p:cNvSpPr>
            <a:spLocks noChangeShapeType="1"/>
          </p:cNvSpPr>
          <p:nvPr/>
        </p:nvSpPr>
        <p:spPr bwMode="auto">
          <a:xfrm>
            <a:off x="625475" y="952500"/>
            <a:ext cx="7921625" cy="0"/>
          </a:xfrm>
          <a:prstGeom prst="line">
            <a:avLst/>
          </a:prstGeom>
          <a:noFill/>
          <a:ln w="22225">
            <a:solidFill>
              <a:srgbClr val="B2B2B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Verdana" pitchFamily="34" charset="0"/>
              <a:cs typeface="Verdana" pitchFamily="34" charset="0"/>
            </a:endParaRPr>
          </a:p>
        </p:txBody>
      </p:sp>
      <p:sp>
        <p:nvSpPr>
          <p:cNvPr id="15" name="TextBox 14"/>
          <p:cNvSpPr txBox="1"/>
          <p:nvPr/>
        </p:nvSpPr>
        <p:spPr>
          <a:xfrm>
            <a:off x="1773285" y="4504557"/>
            <a:ext cx="5597430" cy="369332"/>
          </a:xfrm>
          <a:prstGeom prst="rect">
            <a:avLst/>
          </a:prstGeom>
          <a:noFill/>
        </p:spPr>
        <p:txBody>
          <a:bodyPr wrap="square" rtlCol="0">
            <a:spAutoFit/>
          </a:bodyPr>
          <a:lstStyle/>
          <a:p>
            <a:pPr algn="ctr"/>
            <a:r>
              <a:rPr lang="en-US" dirty="0">
                <a:solidFill>
                  <a:srgbClr val="FFFFFF"/>
                </a:solidFill>
                <a:latin typeface="+mj-lt"/>
                <a:ea typeface="Verdana" pitchFamily="34" charset="0"/>
                <a:cs typeface="Verdana" pitchFamily="34" charset="0"/>
              </a:rPr>
              <a:t>Convolutional Occupancy Networks.[Peng et al. , 2020] </a:t>
            </a:r>
            <a:endParaRPr lang="en-US" sz="2400" dirty="0">
              <a:solidFill>
                <a:schemeClr val="bg1"/>
              </a:solidFill>
              <a:latin typeface="+mj-lt"/>
            </a:endParaRPr>
          </a:p>
        </p:txBody>
      </p:sp>
      <p:cxnSp>
        <p:nvCxnSpPr>
          <p:cNvPr id="7" name="Straight Arrow Connector 6"/>
          <p:cNvCxnSpPr/>
          <p:nvPr/>
        </p:nvCxnSpPr>
        <p:spPr>
          <a:xfrm>
            <a:off x="5453836" y="3731334"/>
            <a:ext cx="18971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 Box 11"/>
          <p:cNvSpPr txBox="1">
            <a:spLocks noChangeArrowheads="1"/>
          </p:cNvSpPr>
          <p:nvPr/>
        </p:nvSpPr>
        <p:spPr bwMode="auto">
          <a:xfrm>
            <a:off x="367861" y="6032030"/>
            <a:ext cx="84082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800" dirty="0">
                <a:solidFill>
                  <a:srgbClr val="FFFF00"/>
                </a:solidFill>
                <a:latin typeface="Calibri" pitchFamily="34" charset="0"/>
                <a:cs typeface="Calibri" pitchFamily="34" charset="0"/>
              </a:rPr>
              <a:t>Any simple and computationally efficient method?</a:t>
            </a:r>
          </a:p>
        </p:txBody>
      </p:sp>
      <p:sp>
        <p:nvSpPr>
          <p:cNvPr id="16" name="TextBox 15">
            <a:extLst>
              <a:ext uri="{FF2B5EF4-FFF2-40B4-BE49-F238E27FC236}">
                <a16:creationId xmlns:a16="http://schemas.microsoft.com/office/drawing/2014/main" id="{D42B9C30-83B8-45F1-A8A6-D8A3EE4FC2BF}"/>
              </a:ext>
            </a:extLst>
          </p:cNvPr>
          <p:cNvSpPr txBox="1"/>
          <p:nvPr/>
        </p:nvSpPr>
        <p:spPr>
          <a:xfrm>
            <a:off x="738079" y="5162934"/>
            <a:ext cx="7363522" cy="830997"/>
          </a:xfrm>
          <a:prstGeom prst="rect">
            <a:avLst/>
          </a:prstGeom>
          <a:noFill/>
        </p:spPr>
        <p:txBody>
          <a:bodyPr wrap="square" rtlCol="0">
            <a:spAutoFit/>
          </a:bodyPr>
          <a:lstStyle/>
          <a:p>
            <a:pPr algn="ctr"/>
            <a:r>
              <a:rPr lang="en-US" sz="2400" dirty="0">
                <a:solidFill>
                  <a:srgbClr val="FFFFFF"/>
                </a:solidFill>
              </a:rPr>
              <a:t>Depth Completion methods are inherently  </a:t>
            </a:r>
            <a:r>
              <a:rPr lang="en-US" sz="2400" dirty="0">
                <a:solidFill>
                  <a:srgbClr val="FF0000"/>
                </a:solidFill>
              </a:rPr>
              <a:t>computationally expensive and complex in structures.</a:t>
            </a:r>
          </a:p>
        </p:txBody>
      </p:sp>
      <p:pic>
        <p:nvPicPr>
          <p:cNvPr id="6" name="图片 5"/>
          <p:cNvPicPr>
            <a:picLocks noChangeAspect="1"/>
          </p:cNvPicPr>
          <p:nvPr/>
        </p:nvPicPr>
        <p:blipFill rotWithShape="1">
          <a:blip r:embed="rId4"/>
          <a:srcRect l="17736" r="8334"/>
          <a:stretch/>
        </p:blipFill>
        <p:spPr>
          <a:xfrm>
            <a:off x="2327678" y="1132298"/>
            <a:ext cx="4488643" cy="3334160"/>
          </a:xfrm>
          <a:prstGeom prst="rect">
            <a:avLst/>
          </a:prstGeom>
        </p:spPr>
      </p:pic>
      <p:sp>
        <p:nvSpPr>
          <p:cNvPr id="3" name="Slide Number Placeholder 2">
            <a:extLst>
              <a:ext uri="{FF2B5EF4-FFF2-40B4-BE49-F238E27FC236}">
                <a16:creationId xmlns:a16="http://schemas.microsoft.com/office/drawing/2014/main" id="{3A175B5A-426C-4194-BE69-D01BEC9850E7}"/>
              </a:ext>
            </a:extLst>
          </p:cNvPr>
          <p:cNvSpPr>
            <a:spLocks noGrp="1"/>
          </p:cNvSpPr>
          <p:nvPr>
            <p:ph type="sldNum" sz="quarter" idx="12"/>
          </p:nvPr>
        </p:nvSpPr>
        <p:spPr/>
        <p:txBody>
          <a:bodyPr/>
          <a:lstStyle/>
          <a:p>
            <a:fld id="{48BB126A-385D-4C3E-A4CD-3A8DB0409F2C}" type="slidenum">
              <a:rPr lang="en-US" smtClean="0"/>
              <a:t>7</a:t>
            </a:fld>
            <a:endParaRPr lang="en-US"/>
          </a:p>
        </p:txBody>
      </p:sp>
    </p:spTree>
    <p:custDataLst>
      <p:tags r:id="rId1"/>
    </p:custDataLst>
    <p:extLst>
      <p:ext uri="{BB962C8B-B14F-4D97-AF65-F5344CB8AC3E}">
        <p14:creationId xmlns:p14="http://schemas.microsoft.com/office/powerpoint/2010/main" val="335430131"/>
      </p:ext>
    </p:extLst>
  </p:cSld>
  <p:clrMapOvr>
    <a:masterClrMapping/>
  </p:clrMapOvr>
  <mc:AlternateContent xmlns:mc="http://schemas.openxmlformats.org/markup-compatibility/2006" xmlns:p14="http://schemas.microsoft.com/office/powerpoint/2010/main">
    <mc:Choice Requires="p14">
      <p:transition spd="slow" p14:dur="2000" advTm="23681"/>
    </mc:Choice>
    <mc:Fallback xmlns="">
      <p:transition spd="slow" advTm="2368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2"/>
          <p:cNvSpPr txBox="1">
            <a:spLocks noChangeArrowheads="1"/>
          </p:cNvSpPr>
          <p:nvPr/>
        </p:nvSpPr>
        <p:spPr>
          <a:xfrm>
            <a:off x="0" y="7620"/>
            <a:ext cx="9143999" cy="922020"/>
          </a:xfrm>
          <a:prstGeom prst="rect">
            <a:avLst/>
          </a:prstGeom>
          <a:noFill/>
        </p:spPr>
        <p:txBody>
          <a:bodyPr lIns="92075" tIns="46038" rIns="92075" bIns="46038"/>
          <a:lstStyle>
            <a:lvl1pPr algn="ctr" rtl="0" eaLnBrk="0" fontAlgn="base" hangingPunct="0">
              <a:spcBef>
                <a:spcPct val="0"/>
              </a:spcBef>
              <a:spcAft>
                <a:spcPct val="0"/>
              </a:spcAft>
              <a:defRPr sz="3600">
                <a:solidFill>
                  <a:srgbClr val="FFC000"/>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a:solidFill>
                  <a:srgbClr val="FF9933"/>
                </a:solidFill>
                <a:latin typeface="Palatino Linotype" pitchFamily="18" charset="0"/>
              </a:defRPr>
            </a:lvl2pPr>
            <a:lvl3pPr algn="ctr" rtl="0" eaLnBrk="0" fontAlgn="base" hangingPunct="0">
              <a:spcBef>
                <a:spcPct val="0"/>
              </a:spcBef>
              <a:spcAft>
                <a:spcPct val="0"/>
              </a:spcAft>
              <a:defRPr sz="3200">
                <a:solidFill>
                  <a:srgbClr val="FF9933"/>
                </a:solidFill>
                <a:latin typeface="Palatino Linotype" pitchFamily="18" charset="0"/>
              </a:defRPr>
            </a:lvl3pPr>
            <a:lvl4pPr algn="ctr" rtl="0" eaLnBrk="0" fontAlgn="base" hangingPunct="0">
              <a:spcBef>
                <a:spcPct val="0"/>
              </a:spcBef>
              <a:spcAft>
                <a:spcPct val="0"/>
              </a:spcAft>
              <a:defRPr sz="3200">
                <a:solidFill>
                  <a:srgbClr val="FF9933"/>
                </a:solidFill>
                <a:latin typeface="Palatino Linotype" pitchFamily="18" charset="0"/>
              </a:defRPr>
            </a:lvl4pPr>
            <a:lvl5pPr algn="ctr" rtl="0" eaLnBrk="0" fontAlgn="base" hangingPunct="0">
              <a:spcBef>
                <a:spcPct val="0"/>
              </a:spcBef>
              <a:spcAft>
                <a:spcPct val="0"/>
              </a:spcAft>
              <a:defRPr sz="3200">
                <a:solidFill>
                  <a:srgbClr val="FF9933"/>
                </a:solidFill>
                <a:latin typeface="Palatino Linotype" pitchFamily="18" charset="0"/>
              </a:defRPr>
            </a:lvl5pPr>
            <a:lvl6pPr marL="457200" algn="ctr" rtl="0" fontAlgn="base">
              <a:spcBef>
                <a:spcPct val="0"/>
              </a:spcBef>
              <a:spcAft>
                <a:spcPct val="0"/>
              </a:spcAft>
              <a:defRPr sz="3200">
                <a:solidFill>
                  <a:srgbClr val="FF9933"/>
                </a:solidFill>
                <a:latin typeface="Palatino Linotype" pitchFamily="18" charset="0"/>
              </a:defRPr>
            </a:lvl6pPr>
            <a:lvl7pPr marL="914400" algn="ctr" rtl="0" fontAlgn="base">
              <a:spcBef>
                <a:spcPct val="0"/>
              </a:spcBef>
              <a:spcAft>
                <a:spcPct val="0"/>
              </a:spcAft>
              <a:defRPr sz="3200">
                <a:solidFill>
                  <a:srgbClr val="FF9933"/>
                </a:solidFill>
                <a:latin typeface="Palatino Linotype" pitchFamily="18" charset="0"/>
              </a:defRPr>
            </a:lvl7pPr>
            <a:lvl8pPr marL="1371600" algn="ctr" rtl="0" fontAlgn="base">
              <a:spcBef>
                <a:spcPct val="0"/>
              </a:spcBef>
              <a:spcAft>
                <a:spcPct val="0"/>
              </a:spcAft>
              <a:defRPr sz="3200">
                <a:solidFill>
                  <a:srgbClr val="FF9933"/>
                </a:solidFill>
                <a:latin typeface="Palatino Linotype" pitchFamily="18" charset="0"/>
              </a:defRPr>
            </a:lvl8pPr>
            <a:lvl9pPr marL="1828800" algn="ctr" rtl="0" fontAlgn="base">
              <a:spcBef>
                <a:spcPct val="0"/>
              </a:spcBef>
              <a:spcAft>
                <a:spcPct val="0"/>
              </a:spcAft>
              <a:defRPr sz="3200">
                <a:solidFill>
                  <a:srgbClr val="FF9933"/>
                </a:solidFill>
                <a:latin typeface="Palatino Linotype" pitchFamily="18" charset="0"/>
              </a:defRPr>
            </a:lvl9pPr>
          </a:lstStyle>
          <a:p>
            <a:pPr>
              <a:defRPr/>
            </a:pPr>
            <a:r>
              <a:rPr lang="en-US" sz="2800" dirty="0">
                <a:latin typeface="Verdana" pitchFamily="34" charset="0"/>
                <a:ea typeface="Verdana" pitchFamily="34" charset="0"/>
              </a:rPr>
              <a:t>How to solve data-sparsity? </a:t>
            </a:r>
          </a:p>
          <a:p>
            <a:pPr>
              <a:defRPr/>
            </a:pPr>
            <a:r>
              <a:rPr lang="en-US" sz="2800" dirty="0">
                <a:latin typeface="Verdana" pitchFamily="34" charset="0"/>
                <a:ea typeface="Verdana" pitchFamily="34" charset="0"/>
              </a:rPr>
              <a:t>Our Method: Group </a:t>
            </a:r>
            <a:r>
              <a:rPr lang="en-US" altLang="zh-CN" sz="2800" dirty="0">
                <a:latin typeface="Verdana" pitchFamily="34" charset="0"/>
                <a:ea typeface="Verdana" pitchFamily="34" charset="0"/>
              </a:rPr>
              <a:t>Division</a:t>
            </a:r>
            <a:endParaRPr lang="en-US" sz="2800" dirty="0">
              <a:latin typeface="Verdana" pitchFamily="34" charset="0"/>
              <a:ea typeface="Verdana" pitchFamily="34" charset="0"/>
            </a:endParaRPr>
          </a:p>
        </p:txBody>
      </p:sp>
      <p:sp>
        <p:nvSpPr>
          <p:cNvPr id="70" name="Line 3"/>
          <p:cNvSpPr>
            <a:spLocks noChangeShapeType="1"/>
          </p:cNvSpPr>
          <p:nvPr/>
        </p:nvSpPr>
        <p:spPr bwMode="auto">
          <a:xfrm>
            <a:off x="625475" y="952500"/>
            <a:ext cx="7921625" cy="0"/>
          </a:xfrm>
          <a:prstGeom prst="line">
            <a:avLst/>
          </a:prstGeom>
          <a:noFill/>
          <a:ln w="22225">
            <a:solidFill>
              <a:srgbClr val="B2B2B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en-US">
              <a:solidFill>
                <a:srgbClr val="000000"/>
              </a:solidFill>
              <a:latin typeface="Verdana" pitchFamily="34" charset="0"/>
              <a:ea typeface="Verdana" pitchFamily="34" charset="0"/>
              <a:cs typeface="Verdana" pitchFamily="34" charset="0"/>
            </a:endParaRPr>
          </a:p>
        </p:txBody>
      </p:sp>
      <p:sp>
        <p:nvSpPr>
          <p:cNvPr id="7" name="TextBox 31"/>
          <p:cNvSpPr txBox="1"/>
          <p:nvPr/>
        </p:nvSpPr>
        <p:spPr>
          <a:xfrm>
            <a:off x="14287" y="4971628"/>
            <a:ext cx="9144000" cy="1815882"/>
          </a:xfrm>
          <a:prstGeom prst="rect">
            <a:avLst/>
          </a:prstGeom>
          <a:noFill/>
        </p:spPr>
        <p:txBody>
          <a:bodyPr wrap="square" rtlCol="0">
            <a:spAutoFit/>
          </a:bodyPr>
          <a:lstStyle/>
          <a:p>
            <a:pPr algn="ctr" fontAlgn="auto">
              <a:spcBef>
                <a:spcPts val="0"/>
              </a:spcBef>
              <a:spcAft>
                <a:spcPts val="0"/>
              </a:spcAft>
            </a:pPr>
            <a:r>
              <a:rPr lang="en-US" sz="2800" dirty="0">
                <a:solidFill>
                  <a:srgbClr val="FFFFFF"/>
                </a:solidFill>
                <a:latin typeface="+mj-lt"/>
                <a:cs typeface="Verdana"/>
              </a:rPr>
              <a:t>Divide channels into G groups, and</a:t>
            </a:r>
          </a:p>
          <a:p>
            <a:pPr algn="ctr" fontAlgn="auto">
              <a:spcBef>
                <a:spcPts val="0"/>
              </a:spcBef>
              <a:spcAft>
                <a:spcPts val="0"/>
              </a:spcAft>
            </a:pPr>
            <a:r>
              <a:rPr lang="en-US" sz="2800" dirty="0">
                <a:solidFill>
                  <a:srgbClr val="FFFFFF"/>
                </a:solidFill>
                <a:latin typeface="+mj-lt"/>
                <a:cs typeface="Verdana"/>
              </a:rPr>
              <a:t>the number of points is then augmented by G. </a:t>
            </a:r>
          </a:p>
          <a:p>
            <a:pPr algn="ctr" fontAlgn="auto">
              <a:spcBef>
                <a:spcPts val="0"/>
              </a:spcBef>
              <a:spcAft>
                <a:spcPts val="0"/>
              </a:spcAft>
            </a:pPr>
            <a:r>
              <a:rPr lang="en-US" sz="2800" dirty="0">
                <a:solidFill>
                  <a:srgbClr val="FFFF00"/>
                </a:solidFill>
                <a:latin typeface="+mj-lt"/>
                <a:cs typeface="Verdana"/>
              </a:rPr>
              <a:t>Data is densified</a:t>
            </a:r>
          </a:p>
          <a:p>
            <a:pPr algn="ctr" fontAlgn="auto">
              <a:spcBef>
                <a:spcPts val="0"/>
              </a:spcBef>
              <a:spcAft>
                <a:spcPts val="0"/>
              </a:spcAft>
            </a:pPr>
            <a:r>
              <a:rPr lang="en-US" sz="2800" dirty="0">
                <a:solidFill>
                  <a:srgbClr val="FFFFFF"/>
                </a:solidFill>
                <a:latin typeface="+mj-lt"/>
                <a:cs typeface="Verdana"/>
              </a:rPr>
              <a:t>simple and efficient</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2382" y="1074510"/>
            <a:ext cx="6336565" cy="3779899"/>
          </a:xfrm>
          <a:prstGeom prst="rect">
            <a:avLst/>
          </a:prstGeom>
        </p:spPr>
      </p:pic>
      <p:sp>
        <p:nvSpPr>
          <p:cNvPr id="4" name="Slide Number Placeholder 3">
            <a:extLst>
              <a:ext uri="{FF2B5EF4-FFF2-40B4-BE49-F238E27FC236}">
                <a16:creationId xmlns:a16="http://schemas.microsoft.com/office/drawing/2014/main" id="{2FCC0289-5532-4E5D-91AF-35D49E133323}"/>
              </a:ext>
            </a:extLst>
          </p:cNvPr>
          <p:cNvSpPr>
            <a:spLocks noGrp="1"/>
          </p:cNvSpPr>
          <p:nvPr>
            <p:ph type="sldNum" sz="quarter" idx="12"/>
          </p:nvPr>
        </p:nvSpPr>
        <p:spPr/>
        <p:txBody>
          <a:bodyPr/>
          <a:lstStyle/>
          <a:p>
            <a:fld id="{48BB126A-385D-4C3E-A4CD-3A8DB0409F2C}" type="slidenum">
              <a:rPr lang="en-US" smtClean="0"/>
              <a:t>8</a:t>
            </a:fld>
            <a:endParaRPr lang="en-US"/>
          </a:p>
        </p:txBody>
      </p:sp>
    </p:spTree>
    <p:custDataLst>
      <p:tags r:id="rId1"/>
    </p:custDataLst>
    <p:extLst>
      <p:ext uri="{BB962C8B-B14F-4D97-AF65-F5344CB8AC3E}">
        <p14:creationId xmlns:p14="http://schemas.microsoft.com/office/powerpoint/2010/main" val="3215761490"/>
      </p:ext>
    </p:extLst>
  </p:cSld>
  <p:clrMapOvr>
    <a:masterClrMapping/>
  </p:clrMapOvr>
  <mc:AlternateContent xmlns:mc="http://schemas.openxmlformats.org/markup-compatibility/2006" xmlns:p14="http://schemas.microsoft.com/office/powerpoint/2010/main">
    <mc:Choice Requires="p14">
      <p:transition spd="slow" p14:dur="2000" advTm="21018"/>
    </mc:Choice>
    <mc:Fallback xmlns="">
      <p:transition xmlns:p14="http://schemas.microsoft.com/office/powerpoint/2010/main" spd="slow" advTm="2101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2"/>
          <p:cNvSpPr txBox="1">
            <a:spLocks noChangeArrowheads="1"/>
          </p:cNvSpPr>
          <p:nvPr/>
        </p:nvSpPr>
        <p:spPr>
          <a:xfrm>
            <a:off x="0" y="38100"/>
            <a:ext cx="9143999" cy="838200"/>
          </a:xfrm>
          <a:prstGeom prst="rect">
            <a:avLst/>
          </a:prstGeom>
          <a:noFill/>
        </p:spPr>
        <p:txBody>
          <a:bodyPr lIns="92075" tIns="46038" rIns="92075" bIns="46038"/>
          <a:lstStyle>
            <a:lvl1pPr algn="ctr" rtl="0" eaLnBrk="0" fontAlgn="base" hangingPunct="0">
              <a:spcBef>
                <a:spcPct val="0"/>
              </a:spcBef>
              <a:spcAft>
                <a:spcPct val="0"/>
              </a:spcAft>
              <a:defRPr sz="3600">
                <a:solidFill>
                  <a:srgbClr val="FFC000"/>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a:solidFill>
                  <a:srgbClr val="FF9933"/>
                </a:solidFill>
                <a:latin typeface="Palatino Linotype" pitchFamily="18" charset="0"/>
              </a:defRPr>
            </a:lvl2pPr>
            <a:lvl3pPr algn="ctr" rtl="0" eaLnBrk="0" fontAlgn="base" hangingPunct="0">
              <a:spcBef>
                <a:spcPct val="0"/>
              </a:spcBef>
              <a:spcAft>
                <a:spcPct val="0"/>
              </a:spcAft>
              <a:defRPr sz="3200">
                <a:solidFill>
                  <a:srgbClr val="FF9933"/>
                </a:solidFill>
                <a:latin typeface="Palatino Linotype" pitchFamily="18" charset="0"/>
              </a:defRPr>
            </a:lvl3pPr>
            <a:lvl4pPr algn="ctr" rtl="0" eaLnBrk="0" fontAlgn="base" hangingPunct="0">
              <a:spcBef>
                <a:spcPct val="0"/>
              </a:spcBef>
              <a:spcAft>
                <a:spcPct val="0"/>
              </a:spcAft>
              <a:defRPr sz="3200">
                <a:solidFill>
                  <a:srgbClr val="FF9933"/>
                </a:solidFill>
                <a:latin typeface="Palatino Linotype" pitchFamily="18" charset="0"/>
              </a:defRPr>
            </a:lvl4pPr>
            <a:lvl5pPr algn="ctr" rtl="0" eaLnBrk="0" fontAlgn="base" hangingPunct="0">
              <a:spcBef>
                <a:spcPct val="0"/>
              </a:spcBef>
              <a:spcAft>
                <a:spcPct val="0"/>
              </a:spcAft>
              <a:defRPr sz="3200">
                <a:solidFill>
                  <a:srgbClr val="FF9933"/>
                </a:solidFill>
                <a:latin typeface="Palatino Linotype" pitchFamily="18" charset="0"/>
              </a:defRPr>
            </a:lvl5pPr>
            <a:lvl6pPr marL="457200" algn="ctr" rtl="0" fontAlgn="base">
              <a:spcBef>
                <a:spcPct val="0"/>
              </a:spcBef>
              <a:spcAft>
                <a:spcPct val="0"/>
              </a:spcAft>
              <a:defRPr sz="3200">
                <a:solidFill>
                  <a:srgbClr val="FF9933"/>
                </a:solidFill>
                <a:latin typeface="Palatino Linotype" pitchFamily="18" charset="0"/>
              </a:defRPr>
            </a:lvl6pPr>
            <a:lvl7pPr marL="914400" algn="ctr" rtl="0" fontAlgn="base">
              <a:spcBef>
                <a:spcPct val="0"/>
              </a:spcBef>
              <a:spcAft>
                <a:spcPct val="0"/>
              </a:spcAft>
              <a:defRPr sz="3200">
                <a:solidFill>
                  <a:srgbClr val="FF9933"/>
                </a:solidFill>
                <a:latin typeface="Palatino Linotype" pitchFamily="18" charset="0"/>
              </a:defRPr>
            </a:lvl7pPr>
            <a:lvl8pPr marL="1371600" algn="ctr" rtl="0" fontAlgn="base">
              <a:spcBef>
                <a:spcPct val="0"/>
              </a:spcBef>
              <a:spcAft>
                <a:spcPct val="0"/>
              </a:spcAft>
              <a:defRPr sz="3200">
                <a:solidFill>
                  <a:srgbClr val="FF9933"/>
                </a:solidFill>
                <a:latin typeface="Palatino Linotype" pitchFamily="18" charset="0"/>
              </a:defRPr>
            </a:lvl8pPr>
            <a:lvl9pPr marL="1828800" algn="ctr" rtl="0" fontAlgn="base">
              <a:spcBef>
                <a:spcPct val="0"/>
              </a:spcBef>
              <a:spcAft>
                <a:spcPct val="0"/>
              </a:spcAft>
              <a:defRPr sz="3200">
                <a:solidFill>
                  <a:srgbClr val="FF9933"/>
                </a:solidFill>
                <a:latin typeface="Palatino Linotype" pitchFamily="18" charset="0"/>
              </a:defRPr>
            </a:lvl9pPr>
          </a:lstStyle>
          <a:p>
            <a:pPr>
              <a:defRPr/>
            </a:pPr>
            <a:r>
              <a:rPr lang="en-US" sz="2800" dirty="0">
                <a:latin typeface="Verdana" pitchFamily="34" charset="0"/>
                <a:ea typeface="Verdana" pitchFamily="34" charset="0"/>
              </a:rPr>
              <a:t>Contextual Encoding in 3D?</a:t>
            </a:r>
          </a:p>
          <a:p>
            <a:pPr>
              <a:defRPr/>
            </a:pPr>
            <a:r>
              <a:rPr lang="en-US" sz="2800" dirty="0">
                <a:latin typeface="Verdana" pitchFamily="34" charset="0"/>
                <a:ea typeface="Verdana" pitchFamily="34" charset="0"/>
              </a:rPr>
              <a:t>Our Method – Group Contextual Encoding</a:t>
            </a:r>
          </a:p>
        </p:txBody>
      </p:sp>
      <p:sp>
        <p:nvSpPr>
          <p:cNvPr id="70" name="Line 3"/>
          <p:cNvSpPr>
            <a:spLocks noChangeShapeType="1"/>
          </p:cNvSpPr>
          <p:nvPr/>
        </p:nvSpPr>
        <p:spPr bwMode="auto">
          <a:xfrm>
            <a:off x="625475" y="952500"/>
            <a:ext cx="7921625" cy="0"/>
          </a:xfrm>
          <a:prstGeom prst="line">
            <a:avLst/>
          </a:prstGeom>
          <a:noFill/>
          <a:ln w="22225">
            <a:solidFill>
              <a:srgbClr val="B2B2B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en-US">
              <a:solidFill>
                <a:srgbClr val="000000"/>
              </a:solidFill>
              <a:latin typeface="Verdana" pitchFamily="34" charset="0"/>
              <a:ea typeface="Verdana" pitchFamily="34" charset="0"/>
              <a:cs typeface="Verdana" pitchFamily="34" charset="0"/>
            </a:endParaRPr>
          </a:p>
        </p:txBody>
      </p:sp>
      <p:sp>
        <p:nvSpPr>
          <p:cNvPr id="32" name="TextBox 31"/>
          <p:cNvSpPr txBox="1"/>
          <p:nvPr/>
        </p:nvSpPr>
        <p:spPr>
          <a:xfrm>
            <a:off x="0" y="5128821"/>
            <a:ext cx="9144000" cy="523220"/>
          </a:xfrm>
          <a:prstGeom prst="rect">
            <a:avLst/>
          </a:prstGeom>
          <a:noFill/>
        </p:spPr>
        <p:txBody>
          <a:bodyPr wrap="square" rtlCol="0">
            <a:spAutoFit/>
          </a:bodyPr>
          <a:lstStyle/>
          <a:p>
            <a:pPr algn="ctr" fontAlgn="auto">
              <a:spcBef>
                <a:spcPts val="0"/>
              </a:spcBef>
              <a:spcAft>
                <a:spcPts val="0"/>
              </a:spcAft>
            </a:pPr>
            <a:r>
              <a:rPr lang="en-US" sz="2800" dirty="0" smtClean="0">
                <a:solidFill>
                  <a:srgbClr val="FFFF00"/>
                </a:solidFill>
                <a:latin typeface="+mj-lt"/>
                <a:cs typeface="Verdana"/>
              </a:rPr>
              <a:t>Facilitate </a:t>
            </a:r>
            <a:r>
              <a:rPr lang="en-US" sz="2800" dirty="0">
                <a:solidFill>
                  <a:srgbClr val="FFFF00"/>
                </a:solidFill>
                <a:latin typeface="+mj-lt"/>
                <a:cs typeface="Verdana"/>
              </a:rPr>
              <a:t>learning global context in grouped subspace</a:t>
            </a:r>
          </a:p>
        </p:txBody>
      </p:sp>
      <p:pic>
        <p:nvPicPr>
          <p:cNvPr id="3" name="图片 2"/>
          <p:cNvPicPr>
            <a:picLocks noChangeAspect="1"/>
          </p:cNvPicPr>
          <p:nvPr/>
        </p:nvPicPr>
        <p:blipFill>
          <a:blip r:embed="rId4"/>
          <a:stretch>
            <a:fillRect/>
          </a:stretch>
        </p:blipFill>
        <p:spPr>
          <a:xfrm>
            <a:off x="554280" y="1752602"/>
            <a:ext cx="8035441" cy="3102794"/>
          </a:xfrm>
          <a:prstGeom prst="rect">
            <a:avLst/>
          </a:prstGeom>
        </p:spPr>
      </p:pic>
      <p:sp>
        <p:nvSpPr>
          <p:cNvPr id="4" name="Slide Number Placeholder 3">
            <a:extLst>
              <a:ext uri="{FF2B5EF4-FFF2-40B4-BE49-F238E27FC236}">
                <a16:creationId xmlns:a16="http://schemas.microsoft.com/office/drawing/2014/main" id="{EE8646A6-1CFF-4B16-A3A6-4D3BA7AD3EAA}"/>
              </a:ext>
            </a:extLst>
          </p:cNvPr>
          <p:cNvSpPr>
            <a:spLocks noGrp="1"/>
          </p:cNvSpPr>
          <p:nvPr>
            <p:ph type="sldNum" sz="quarter" idx="12"/>
          </p:nvPr>
        </p:nvSpPr>
        <p:spPr/>
        <p:txBody>
          <a:bodyPr/>
          <a:lstStyle/>
          <a:p>
            <a:fld id="{48BB126A-385D-4C3E-A4CD-3A8DB0409F2C}" type="slidenum">
              <a:rPr lang="en-US" smtClean="0"/>
              <a:t>9</a:t>
            </a:fld>
            <a:endParaRPr lang="en-US"/>
          </a:p>
        </p:txBody>
      </p:sp>
    </p:spTree>
    <p:custDataLst>
      <p:tags r:id="rId1"/>
    </p:custDataLst>
    <p:extLst>
      <p:ext uri="{BB962C8B-B14F-4D97-AF65-F5344CB8AC3E}">
        <p14:creationId xmlns:p14="http://schemas.microsoft.com/office/powerpoint/2010/main" val="1430574127"/>
      </p:ext>
    </p:extLst>
  </p:cSld>
  <p:clrMapOvr>
    <a:masterClrMapping/>
  </p:clrMapOvr>
  <mc:AlternateContent xmlns:mc="http://schemas.openxmlformats.org/markup-compatibility/2006" xmlns:p14="http://schemas.microsoft.com/office/powerpoint/2010/main">
    <mc:Choice Requires="p14">
      <p:transition spd="slow" p14:dur="2000" advTm="21018"/>
    </mc:Choice>
    <mc:Fallback xmlns="">
      <p:transition xmlns:p14="http://schemas.microsoft.com/office/powerpoint/2010/main" spd="slow" advTm="21018"/>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8"/>
</p:tagLst>
</file>

<file path=ppt/tags/tag10.xml><?xml version="1.0" encoding="utf-8"?>
<p:tagLst xmlns:a="http://schemas.openxmlformats.org/drawingml/2006/main" xmlns:r="http://schemas.openxmlformats.org/officeDocument/2006/relationships" xmlns:p="http://schemas.openxmlformats.org/presentationml/2006/main">
  <p:tag name="TIMING" val="|10.3|3.2"/>
</p:tagLst>
</file>

<file path=ppt/tags/tag11.xml><?xml version="1.0" encoding="utf-8"?>
<p:tagLst xmlns:a="http://schemas.openxmlformats.org/drawingml/2006/main" xmlns:r="http://schemas.openxmlformats.org/officeDocument/2006/relationships" xmlns:p="http://schemas.openxmlformats.org/presentationml/2006/main">
  <p:tag name="TIMING" val="|10.3|3.2"/>
</p:tagLst>
</file>

<file path=ppt/tags/tag2.xml><?xml version="1.0" encoding="utf-8"?>
<p:tagLst xmlns:a="http://schemas.openxmlformats.org/drawingml/2006/main" xmlns:r="http://schemas.openxmlformats.org/officeDocument/2006/relationships" xmlns:p="http://schemas.openxmlformats.org/presentationml/2006/main">
  <p:tag name="TIMING" val="|10.3|3.2"/>
</p:tagLst>
</file>

<file path=ppt/tags/tag3.xml><?xml version="1.0" encoding="utf-8"?>
<p:tagLst xmlns:a="http://schemas.openxmlformats.org/drawingml/2006/main" xmlns:r="http://schemas.openxmlformats.org/officeDocument/2006/relationships" xmlns:p="http://schemas.openxmlformats.org/presentationml/2006/main">
  <p:tag name="TIMING" val="|5.8"/>
</p:tagLst>
</file>

<file path=ppt/tags/tag4.xml><?xml version="1.0" encoding="utf-8"?>
<p:tagLst xmlns:a="http://schemas.openxmlformats.org/drawingml/2006/main" xmlns:r="http://schemas.openxmlformats.org/officeDocument/2006/relationships" xmlns:p="http://schemas.openxmlformats.org/presentationml/2006/main">
  <p:tag name="TIMING" val="|10.3|3.2"/>
</p:tagLst>
</file>

<file path=ppt/tags/tag5.xml><?xml version="1.0" encoding="utf-8"?>
<p:tagLst xmlns:a="http://schemas.openxmlformats.org/drawingml/2006/main" xmlns:r="http://schemas.openxmlformats.org/officeDocument/2006/relationships" xmlns:p="http://schemas.openxmlformats.org/presentationml/2006/main">
  <p:tag name="TIMING" val="|10.3|3.2"/>
</p:tagLst>
</file>

<file path=ppt/tags/tag6.xml><?xml version="1.0" encoding="utf-8"?>
<p:tagLst xmlns:a="http://schemas.openxmlformats.org/drawingml/2006/main" xmlns:r="http://schemas.openxmlformats.org/officeDocument/2006/relationships" xmlns:p="http://schemas.openxmlformats.org/presentationml/2006/main">
  <p:tag name="TIMING" val="|9.7"/>
</p:tagLst>
</file>

<file path=ppt/tags/tag7.xml><?xml version="1.0" encoding="utf-8"?>
<p:tagLst xmlns:a="http://schemas.openxmlformats.org/drawingml/2006/main" xmlns:r="http://schemas.openxmlformats.org/officeDocument/2006/relationships" xmlns:p="http://schemas.openxmlformats.org/presentationml/2006/main">
  <p:tag name="TIMING" val="|9.7"/>
</p:tagLst>
</file>

<file path=ppt/tags/tag8.xml><?xml version="1.0" encoding="utf-8"?>
<p:tagLst xmlns:a="http://schemas.openxmlformats.org/drawingml/2006/main" xmlns:r="http://schemas.openxmlformats.org/officeDocument/2006/relationships" xmlns:p="http://schemas.openxmlformats.org/presentationml/2006/main">
  <p:tag name="TIMING" val="|9.7"/>
</p:tagLst>
</file>

<file path=ppt/tags/tag9.xml><?xml version="1.0" encoding="utf-8"?>
<p:tagLst xmlns:a="http://schemas.openxmlformats.org/drawingml/2006/main" xmlns:r="http://schemas.openxmlformats.org/officeDocument/2006/relationships" xmlns:p="http://schemas.openxmlformats.org/presentationml/2006/main">
  <p:tag name="TIMING" val="|10.3|3.2"/>
</p:tagLst>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1">
              <a:lumMod val="50000"/>
            </a:schemeClr>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95000"/>
            </a:schemeClr>
          </a:solidFill>
          <a:prstDash val="soli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fontAlgn="auto">
          <a:spcBef>
            <a:spcPts val="0"/>
          </a:spcBef>
          <a:spcAft>
            <a:spcPts val="0"/>
          </a:spcAft>
          <a:defRPr kumimoji="1" sz="2400" dirty="0" smtClean="0">
            <a:solidFill>
              <a:schemeClr val="bg1"/>
            </a:solidFill>
            <a:latin typeface="Times New Roman" pitchFamily="18" charset="0"/>
          </a:defRPr>
        </a:defPPr>
      </a:lstStyle>
    </a:tx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Template>
  <TotalTime>30079</TotalTime>
  <Words>778</Words>
  <Application>Microsoft Office PowerPoint</Application>
  <PresentationFormat>全屏显示(4:3)</PresentationFormat>
  <Paragraphs>118</Paragraphs>
  <Slides>15</Slides>
  <Notes>15</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15</vt:i4>
      </vt:variant>
    </vt:vector>
  </HeadingPairs>
  <TitlesOfParts>
    <vt:vector size="25" baseType="lpstr">
      <vt:lpstr>ＭＳ Ｐゴシック</vt:lpstr>
      <vt:lpstr>宋体</vt:lpstr>
      <vt:lpstr>黑体</vt:lpstr>
      <vt:lpstr>Arial</vt:lpstr>
      <vt:lpstr>Calibri</vt:lpstr>
      <vt:lpstr>Palatino Linotype</vt:lpstr>
      <vt:lpstr>Times New Roman</vt:lpstr>
      <vt:lpstr>Verdana</vt:lpstr>
      <vt:lpstr>template</vt:lpstr>
      <vt:lpstr>1_Default Design</vt:lpstr>
      <vt:lpstr>Group Contextual Encoding for  3D Point Clouds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jianwan2</dc:creator>
  <cp:lastModifiedBy>刘旭</cp:lastModifiedBy>
  <cp:revision>1197</cp:revision>
  <cp:lastPrinted>2015-11-01T19:00:42Z</cp:lastPrinted>
  <dcterms:created xsi:type="dcterms:W3CDTF">2015-10-07T01:30:32Z</dcterms:created>
  <dcterms:modified xsi:type="dcterms:W3CDTF">2020-12-02T03:14:35Z</dcterms:modified>
</cp:coreProperties>
</file>